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6"/>
  </p:notesMasterIdLst>
  <p:sldIdLst>
    <p:sldId id="268" r:id="rId2"/>
    <p:sldId id="262" r:id="rId3"/>
    <p:sldId id="263" r:id="rId4"/>
    <p:sldId id="264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oudani" initials="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949" y="-8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639C3E-9F00-42D0-84DF-C1526D7AB6B3}" type="datetimeFigureOut">
              <a:rPr lang="fr-FR" smtClean="0"/>
              <a:pPr/>
              <a:t>21/10/2022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780421-2D80-480B-AF1D-0FB8FBBF9BE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628972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80421-2D80-480B-AF1D-0FB8FBBF9BE3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80421-2D80-480B-AF1D-0FB8FBBF9BE3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80421-2D80-480B-AF1D-0FB8FBBF9BE3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7F89E0A-34E8-49BA-A811-65BC55039723}" type="datetimeFigureOut">
              <a:rPr lang="fr-FR" smtClean="0"/>
              <a:pPr/>
              <a:t>21/10/2022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FB7F6F0-8A81-4FD7-A872-EC6A4038732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89E0A-34E8-49BA-A811-65BC55039723}" type="datetimeFigureOut">
              <a:rPr lang="fr-FR" smtClean="0"/>
              <a:pPr/>
              <a:t>21/10/2022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F6F0-8A81-4FD7-A872-EC6A4038732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7F89E0A-34E8-49BA-A811-65BC55039723}" type="datetimeFigureOut">
              <a:rPr lang="fr-FR" smtClean="0"/>
              <a:pPr/>
              <a:t>21/10/2022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FB7F6F0-8A81-4FD7-A872-EC6A4038732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89E0A-34E8-49BA-A811-65BC55039723}" type="datetimeFigureOut">
              <a:rPr lang="fr-FR" smtClean="0"/>
              <a:pPr/>
              <a:t>21/10/2022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FB7F6F0-8A81-4FD7-A872-EC6A4038732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89E0A-34E8-49BA-A811-65BC55039723}" type="datetimeFigureOut">
              <a:rPr lang="fr-FR" smtClean="0"/>
              <a:pPr/>
              <a:t>21/10/2022</a:t>
            </a:fld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FB7F6F0-8A81-4FD7-A872-EC6A4038732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7F89E0A-34E8-49BA-A811-65BC55039723}" type="datetimeFigureOut">
              <a:rPr lang="fr-FR" smtClean="0"/>
              <a:pPr/>
              <a:t>21/10/2022</a:t>
            </a:fld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FB7F6F0-8A81-4FD7-A872-EC6A4038732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7F89E0A-34E8-49BA-A811-65BC55039723}" type="datetimeFigureOut">
              <a:rPr lang="fr-FR" smtClean="0"/>
              <a:pPr/>
              <a:t>21/10/2022</a:t>
            </a:fld>
            <a:endParaRPr lang="fr-FR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FB7F6F0-8A81-4FD7-A872-EC6A4038732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89E0A-34E8-49BA-A811-65BC55039723}" type="datetimeFigureOut">
              <a:rPr lang="fr-FR" smtClean="0"/>
              <a:pPr/>
              <a:t>21/10/2022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FB7F6F0-8A81-4FD7-A872-EC6A4038732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89E0A-34E8-49BA-A811-65BC55039723}" type="datetimeFigureOut">
              <a:rPr lang="fr-FR" smtClean="0"/>
              <a:pPr/>
              <a:t>21/10/2022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FB7F6F0-8A81-4FD7-A872-EC6A4038732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89E0A-34E8-49BA-A811-65BC55039723}" type="datetimeFigureOut">
              <a:rPr lang="fr-FR" smtClean="0"/>
              <a:pPr/>
              <a:t>21/10/2022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FB7F6F0-8A81-4FD7-A872-EC6A4038732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7F89E0A-34E8-49BA-A811-65BC55039723}" type="datetimeFigureOut">
              <a:rPr lang="fr-FR" smtClean="0"/>
              <a:pPr/>
              <a:t>21/10/2022</a:t>
            </a:fld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FB7F6F0-8A81-4FD7-A872-EC6A4038732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000">
              <a:schemeClr val="accent5"/>
            </a:gs>
            <a:gs pos="64999">
              <a:srgbClr val="F0EBD5"/>
            </a:gs>
            <a:gs pos="100000">
              <a:srgbClr val="D1C39F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7F89E0A-34E8-49BA-A811-65BC55039723}" type="datetimeFigureOut">
              <a:rPr lang="fr-FR" smtClean="0"/>
              <a:pPr/>
              <a:t>21/10/2022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FB7F6F0-8A81-4FD7-A872-EC6A4038732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png"/><Relationship Id="rId9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jpeg"/><Relationship Id="rId5" Type="http://schemas.openxmlformats.org/officeDocument/2006/relationships/image" Target="../media/image13.png"/><Relationship Id="rId4" Type="http://schemas.openxmlformats.org/officeDocument/2006/relationships/image" Target="../media/image1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285984" y="4857760"/>
            <a:ext cx="4643470" cy="12858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571472" y="285729"/>
            <a:ext cx="785818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/>
            <a:r>
              <a:rPr lang="ar-DZ" sz="2000" b="1" dirty="0" smtClean="0">
                <a:solidFill>
                  <a:prstClr val="black"/>
                </a:solidFill>
                <a:latin typeface="Simplified Arabic" pitchFamily="2" charset="-78"/>
                <a:ea typeface="Calibri" pitchFamily="34" charset="0"/>
                <a:cs typeface="Arial" pitchFamily="34" charset="0"/>
              </a:rPr>
              <a:t>جامعة محمد </a:t>
            </a:r>
            <a:r>
              <a:rPr lang="ar-DZ" sz="2000" b="1" dirty="0" err="1" smtClean="0">
                <a:solidFill>
                  <a:prstClr val="black"/>
                </a:solidFill>
                <a:latin typeface="Simplified Arabic" pitchFamily="2" charset="-78"/>
                <a:ea typeface="Calibri" pitchFamily="34" charset="0"/>
                <a:cs typeface="Arial" pitchFamily="34" charset="0"/>
              </a:rPr>
              <a:t>خيضر</a:t>
            </a:r>
            <a:r>
              <a:rPr lang="ar-DZ" sz="2000" b="1" dirty="0" smtClean="0">
                <a:solidFill>
                  <a:prstClr val="black"/>
                </a:solidFill>
                <a:latin typeface="Simplified Arabic" pitchFamily="2" charset="-78"/>
                <a:ea typeface="Calibri" pitchFamily="34" charset="0"/>
                <a:cs typeface="Arial" pitchFamily="34" charset="0"/>
              </a:rPr>
              <a:t> بسكرة</a:t>
            </a:r>
            <a:endParaRPr lang="fr-FR" sz="2000" b="1" dirty="0" smtClean="0">
              <a:solidFill>
                <a:prstClr val="black"/>
              </a:solidFill>
              <a:latin typeface="Simplified Arabic" pitchFamily="2" charset="-78"/>
              <a:ea typeface="Calibri" pitchFamily="34" charset="0"/>
              <a:cs typeface="Arial" pitchFamily="34" charset="0"/>
            </a:endParaRPr>
          </a:p>
          <a:p>
            <a:pPr algn="ctr" rtl="1"/>
            <a:r>
              <a:rPr lang="ar-DZ" sz="2000" b="1" dirty="0" smtClean="0">
                <a:latin typeface="Simplified Arabic" pitchFamily="2" charset="-78"/>
                <a:ea typeface="Calibri" pitchFamily="34" charset="0"/>
                <a:cs typeface="Arial" pitchFamily="34" charset="0"/>
              </a:rPr>
              <a:t>مركز المساعدة النفسية الجامعي</a:t>
            </a:r>
            <a:endParaRPr lang="fr-FR" b="1" dirty="0" smtClean="0">
              <a:latin typeface="Simplified Arabic" pitchFamily="2" charset="-78"/>
              <a:ea typeface="Calibri" pitchFamily="34" charset="0"/>
              <a:cs typeface="Arial" pitchFamily="34" charset="0"/>
            </a:endParaRPr>
          </a:p>
          <a:p>
            <a:pPr algn="ctr" rtl="1"/>
            <a:r>
              <a:rPr lang="ar-DZ" sz="2000" b="1" dirty="0" smtClean="0">
                <a:latin typeface="Simplified Arabic" pitchFamily="2" charset="-78"/>
                <a:ea typeface="Calibri" pitchFamily="34" charset="0"/>
                <a:cs typeface="Arial" pitchFamily="34" charset="0"/>
              </a:rPr>
              <a:t>مخبر المسألة التربوية في الجزائر</a:t>
            </a:r>
          </a:p>
          <a:p>
            <a:pPr algn="ctr" rtl="1"/>
            <a:r>
              <a:rPr lang="ar-DZ" sz="2000" b="1" dirty="0" smtClean="0">
                <a:solidFill>
                  <a:schemeClr val="bg1"/>
                </a:solidFill>
                <a:latin typeface="Simplified Arabic" pitchFamily="2" charset="-78"/>
                <a:ea typeface="Calibri" pitchFamily="34" charset="0"/>
                <a:cs typeface="Arial" pitchFamily="34" charset="0"/>
              </a:rPr>
              <a:t>مشروع البحث التكويني </a:t>
            </a:r>
            <a:r>
              <a:rPr lang="fr-FR" b="1" dirty="0" smtClean="0">
                <a:solidFill>
                  <a:schemeClr val="bg1"/>
                </a:solidFill>
                <a:latin typeface="Simplified Arabic" pitchFamily="2" charset="-78"/>
                <a:ea typeface="Calibri" pitchFamily="34" charset="0"/>
                <a:cs typeface="Arial" pitchFamily="34" charset="0"/>
              </a:rPr>
              <a:t>PRFU</a:t>
            </a:r>
          </a:p>
          <a:p>
            <a:pPr algn="ctr" rtl="1"/>
            <a:endParaRPr lang="fr-FR" sz="800" dirty="0" smtClean="0">
              <a:latin typeface="Arial" pitchFamily="34" charset="0"/>
              <a:cs typeface="Arial" pitchFamily="34" charset="0"/>
            </a:endParaRPr>
          </a:p>
          <a:p>
            <a:pPr algn="ctr" rtl="1"/>
            <a:r>
              <a:rPr lang="ar-DZ" b="1" dirty="0" smtClean="0"/>
              <a:t>تصميم حقيبة </a:t>
            </a:r>
            <a:r>
              <a:rPr lang="ar-DZ" b="1" dirty="0" err="1" smtClean="0"/>
              <a:t>ارشادية</a:t>
            </a:r>
            <a:r>
              <a:rPr lang="ar-DZ" b="1" dirty="0" smtClean="0"/>
              <a:t> الكترونية لتنمية الوعي الصحي للوقاية من الأمراض غير السارية</a:t>
            </a:r>
            <a:endParaRPr lang="fr-FR" dirty="0" smtClean="0"/>
          </a:p>
          <a:p>
            <a:pPr algn="ctr" rtl="1"/>
            <a:r>
              <a:rPr lang="ar-DZ" b="1" dirty="0" smtClean="0"/>
              <a:t>بمساهمة</a:t>
            </a:r>
            <a:endParaRPr lang="fr-FR" dirty="0" smtClean="0"/>
          </a:p>
          <a:p>
            <a:pPr algn="ctr" rtl="1"/>
            <a:r>
              <a:rPr lang="ar-DZ" b="1" dirty="0" smtClean="0"/>
              <a:t>مصلحة الأورام مستشفى الحكيم </a:t>
            </a:r>
            <a:r>
              <a:rPr lang="ar-DZ" b="1" dirty="0" err="1" smtClean="0"/>
              <a:t>سعدان</a:t>
            </a:r>
            <a:endParaRPr lang="ar-DZ" b="1" dirty="0" smtClean="0"/>
          </a:p>
          <a:p>
            <a:pPr algn="ctr" rtl="1"/>
            <a:r>
              <a:rPr lang="ar-DZ" b="1" dirty="0" smtClean="0"/>
              <a:t>مديرية الحماية المدنية لولاية بسكرة</a:t>
            </a:r>
            <a:endParaRPr lang="fr-FR" dirty="0" smtClean="0"/>
          </a:p>
          <a:p>
            <a:pPr algn="ctr" rtl="1"/>
            <a:r>
              <a:rPr lang="ar-DZ" b="1" dirty="0" smtClean="0"/>
              <a:t>نادي الطلبة علم النفس </a:t>
            </a:r>
            <a:r>
              <a:rPr lang="ar-DZ" b="1" dirty="0" err="1" smtClean="0"/>
              <a:t>العيادي</a:t>
            </a:r>
            <a:endParaRPr lang="ar-DZ" b="1" dirty="0" smtClean="0"/>
          </a:p>
          <a:p>
            <a:pPr algn="ctr" rtl="1"/>
            <a:endParaRPr lang="ar-DZ" b="1" dirty="0" smtClean="0"/>
          </a:p>
          <a:p>
            <a:pPr algn="ctr" rtl="1"/>
            <a:r>
              <a:rPr lang="ar-DZ" b="1" dirty="0" smtClean="0"/>
              <a:t>ينظمون </a:t>
            </a:r>
          </a:p>
          <a:p>
            <a:pPr lvl="0" algn="ctr"/>
            <a:endParaRPr lang="fr-FR" b="1" dirty="0" smtClean="0">
              <a:solidFill>
                <a:prstClr val="black"/>
              </a:solidFill>
              <a:latin typeface="Simplified Arabic" pitchFamily="2" charset="-78"/>
              <a:ea typeface="Calibri" pitchFamily="34" charset="0"/>
              <a:cs typeface="Arial" pitchFamily="34" charset="0"/>
            </a:endParaRP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1142976" y="3571877"/>
            <a:ext cx="7072362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DZ" sz="26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DZ" sz="26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DZ" sz="26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ndalus" pitchFamily="2" charset="-78"/>
                <a:ea typeface="Calibri" pitchFamily="34" charset="0"/>
                <a:cs typeface="Arial" pitchFamily="34" charset="0"/>
              </a:rPr>
              <a:t>يوم الأحد 23 أكتوبر2022 </a:t>
            </a:r>
            <a:endParaRPr kumimoji="0" lang="fr-FR" sz="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2" charset="-78"/>
                <a:ea typeface="Calibri" pitchFamily="34" charset="0"/>
                <a:cs typeface="Arial" pitchFamily="34" charset="0"/>
              </a:rPr>
              <a:t> الجناح </a:t>
            </a:r>
            <a:r>
              <a:rPr kumimoji="0" lang="ar-DZ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2" charset="-78"/>
                <a:ea typeface="Calibri" pitchFamily="34" charset="0"/>
                <a:cs typeface="Arial" pitchFamily="34" charset="0"/>
              </a:rPr>
              <a:t>ب</a:t>
            </a: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2" charset="-78"/>
                <a:ea typeface="Calibri" pitchFamily="34" charset="0"/>
                <a:cs typeface="Arial" pitchFamily="34" charset="0"/>
              </a:rPr>
              <a:t>،  كلية العلوم </a:t>
            </a:r>
            <a:r>
              <a:rPr kumimoji="0" lang="ar-DZ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2" charset="-78"/>
                <a:ea typeface="Calibri" pitchFamily="34" charset="0"/>
                <a:cs typeface="Arial" pitchFamily="34" charset="0"/>
              </a:rPr>
              <a:t>الانسانية</a:t>
            </a: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2" charset="-78"/>
                <a:ea typeface="Calibri" pitchFamily="34" charset="0"/>
                <a:cs typeface="Arial" pitchFamily="34" charset="0"/>
              </a:rPr>
              <a:t> والاجتماعية </a:t>
            </a: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DZ" sz="2000" b="1" dirty="0" smtClean="0">
                <a:latin typeface="Arial" pitchFamily="34" charset="0"/>
                <a:cs typeface="Arial" pitchFamily="34" charset="0"/>
              </a:rPr>
              <a:t>القطب الجامعي </a:t>
            </a:r>
            <a:r>
              <a:rPr lang="ar-DZ" sz="2000" b="1" dirty="0" err="1" smtClean="0">
                <a:latin typeface="Arial" pitchFamily="34" charset="0"/>
                <a:cs typeface="Arial" pitchFamily="34" charset="0"/>
              </a:rPr>
              <a:t>شتمة</a:t>
            </a:r>
            <a:endParaRPr lang="fr-FR" sz="2000" b="1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age 3" descr="Sans titre20.JPG"/>
          <p:cNvPicPr/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500826" y="214290"/>
            <a:ext cx="994502" cy="92541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/>
          <p:cNvPicPr/>
          <p:nvPr/>
        </p:nvPicPr>
        <p:blipFill>
          <a:blip r:embed="rId4" cstate="print">
            <a:duotone>
              <a:prstClr val="black"/>
              <a:schemeClr val="accent5">
                <a:tint val="45000"/>
                <a:satMod val="400000"/>
              </a:schemeClr>
            </a:duotone>
            <a:lum bright="21000" contrast="98000"/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500034" y="357166"/>
            <a:ext cx="1000132" cy="710073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B/>
          </a:sp3d>
        </p:spPr>
      </p:pic>
      <p:pic>
        <p:nvPicPr>
          <p:cNvPr id="7" name="Image 6" descr="C:\Documents and Settings\client\Mes documents\لوقو.jpg"/>
          <p:cNvPicPr/>
          <p:nvPr/>
        </p:nvPicPr>
        <p:blipFill>
          <a:blip r:embed="rId5" cstate="print">
            <a:lum contrast="31000"/>
          </a:blip>
          <a:srcRect/>
          <a:stretch>
            <a:fillRect/>
          </a:stretch>
        </p:blipFill>
        <p:spPr bwMode="auto">
          <a:xfrm>
            <a:off x="1714480" y="285728"/>
            <a:ext cx="1006668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Picture 3" descr="مفهوم-الصحة-النفسية-وأهدافها-وأهميتها"/>
          <p:cNvPicPr>
            <a:picLocks noChangeAspect="1" noChangeArrowheads="1"/>
          </p:cNvPicPr>
          <p:nvPr/>
        </p:nvPicPr>
        <p:blipFill>
          <a:blip r:embed="rId6">
            <a:lum contrast="-22000"/>
          </a:blip>
          <a:srcRect/>
          <a:stretch>
            <a:fillRect/>
          </a:stretch>
        </p:blipFill>
        <p:spPr bwMode="auto">
          <a:xfrm>
            <a:off x="500034" y="2428868"/>
            <a:ext cx="1731990" cy="901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4" descr="F:\صور-الموقع-143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858016" y="2357430"/>
            <a:ext cx="1271587" cy="1004887"/>
          </a:xfrm>
          <a:prstGeom prst="rect">
            <a:avLst/>
          </a:prstGeom>
          <a:noFill/>
        </p:spPr>
      </p:pic>
      <p:pic>
        <p:nvPicPr>
          <p:cNvPr id="11" name="Picture 2" descr="C:\Documents and Settings\client\Bureau\يوم 30 أكتوبر\75223820_2182808265153472_4982854386318311424_n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4282" y="5143512"/>
            <a:ext cx="1785950" cy="1357274"/>
          </a:xfrm>
          <a:prstGeom prst="rect">
            <a:avLst/>
          </a:prstGeom>
          <a:noFill/>
        </p:spPr>
      </p:pic>
      <p:pic>
        <p:nvPicPr>
          <p:cNvPr id="12" name="Picture 4" descr="D:\ص.jpg"/>
          <p:cNvPicPr>
            <a:picLocks noChangeAspect="1" noChangeArrowheads="1"/>
          </p:cNvPicPr>
          <p:nvPr/>
        </p:nvPicPr>
        <p:blipFill>
          <a:blip r:embed="rId9">
            <a:lum contrast="11000"/>
          </a:blip>
          <a:srcRect/>
          <a:stretch>
            <a:fillRect/>
          </a:stretch>
        </p:blipFill>
        <p:spPr bwMode="auto">
          <a:xfrm>
            <a:off x="7215206" y="4429132"/>
            <a:ext cx="1428760" cy="1714512"/>
          </a:xfrm>
          <a:prstGeom prst="rect">
            <a:avLst/>
          </a:prstGeom>
          <a:noFill/>
        </p:spPr>
      </p:pic>
      <p:pic>
        <p:nvPicPr>
          <p:cNvPr id="13" name="Picture 2" descr="C:\Documents and Settings\client\Bureau\يوم 30 أكتوبر\74673152_2182807535153545_1585077656481693696_n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14282" y="4143380"/>
            <a:ext cx="1785982" cy="1000132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357158" y="3571876"/>
            <a:ext cx="8358246" cy="89255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kumimoji="0" lang="ar-DZ" sz="2400" i="0" u="none" strike="noStrik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ndalus" pitchFamily="2" charset="-78"/>
                <a:ea typeface="Calibri" pitchFamily="34" charset="0"/>
                <a:cs typeface="Arial" pitchFamily="34" charset="0"/>
              </a:rPr>
              <a:t>أبواب  مفتوحة </a:t>
            </a:r>
            <a:r>
              <a:rPr kumimoji="0" lang="ar-DZ" sz="2800" i="0" u="none" strike="noStrik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ndalus" pitchFamily="2" charset="-78"/>
                <a:ea typeface="Calibri" pitchFamily="34" charset="0"/>
                <a:cs typeface="Arial" pitchFamily="34" charset="0"/>
              </a:rPr>
              <a:t>حول</a:t>
            </a:r>
            <a:r>
              <a:rPr kumimoji="0" lang="ar-DZ" sz="2400" i="0" u="none" strike="noStrik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ndalus" pitchFamily="2" charset="-78"/>
                <a:ea typeface="Calibri" pitchFamily="34" charset="0"/>
                <a:cs typeface="Arial" pitchFamily="34" charset="0"/>
              </a:rPr>
              <a:t> الوقاية الصحية والمرافقة النفسية والإسعافات الأولية للطالب الجامعي</a:t>
            </a:r>
            <a:endParaRPr lang="fr-FR" sz="2400" dirty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000">
              <a:schemeClr val="accent5">
                <a:alpha val="67000"/>
              </a:schemeClr>
            </a:gs>
            <a:gs pos="64999">
              <a:srgbClr val="F0EBD5"/>
            </a:gs>
            <a:gs pos="100000">
              <a:srgbClr val="D1C39F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gradFill>
            <a:gsLst>
              <a:gs pos="74000">
                <a:schemeClr val="accent5">
                  <a:alpha val="87000"/>
                </a:schemeClr>
              </a:gs>
              <a:gs pos="64999">
                <a:srgbClr val="F0EBD5"/>
              </a:gs>
              <a:gs pos="100000">
                <a:srgbClr val="D1C39F"/>
              </a:gs>
            </a:gsLst>
            <a:path path="circle">
              <a:fillToRect l="50000" t="50000" r="50000" b="50000"/>
            </a:path>
          </a:gradFill>
        </p:spPr>
        <p:txBody>
          <a:bodyPr/>
          <a:lstStyle/>
          <a:p>
            <a:pPr algn="ctr"/>
            <a:r>
              <a:rPr lang="ar-DZ" b="1" dirty="0" smtClean="0"/>
              <a:t>برنامج الأبواب المفتوحة</a:t>
            </a:r>
            <a:endParaRPr lang="fr-FR" b="1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844901" y="1571612"/>
            <a:ext cx="3886200" cy="5072098"/>
          </a:xfrm>
          <a:noFill/>
          <a:ln>
            <a:solidFill>
              <a:schemeClr val="accent5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algn="r" rtl="1">
              <a:buBlip>
                <a:blip r:embed="rId3"/>
              </a:buBlip>
            </a:pPr>
            <a:endParaRPr lang="ar-DZ" sz="1600" b="1" dirty="0" smtClean="0"/>
          </a:p>
          <a:p>
            <a:pPr algn="r" rtl="1">
              <a:buBlip>
                <a:blip r:embed="rId4"/>
              </a:buBlip>
            </a:pPr>
            <a:r>
              <a:rPr lang="ar-DZ" sz="1600" b="1" dirty="0" smtClean="0"/>
              <a:t>الأبواب المفتوحة على الساعة  التاسعة ونصف صباحا .</a:t>
            </a:r>
          </a:p>
          <a:p>
            <a:pPr algn="r" rtl="1">
              <a:buBlip>
                <a:blip r:embed="rId3"/>
              </a:buBlip>
            </a:pPr>
            <a:r>
              <a:rPr lang="ar-DZ" sz="1600" b="1" dirty="0" smtClean="0"/>
              <a:t>معرض  نشاطات ومهام مركز المساعدة النفسية. </a:t>
            </a:r>
          </a:p>
          <a:p>
            <a:pPr algn="r" rtl="1">
              <a:buBlip>
                <a:blip r:embed="rId3"/>
              </a:buBlip>
            </a:pPr>
            <a:r>
              <a:rPr lang="ar-DZ" sz="1600" b="1" dirty="0" smtClean="0"/>
              <a:t>عرض </a:t>
            </a:r>
            <a:r>
              <a:rPr lang="ar-DZ" sz="1600" b="1" dirty="0" err="1" smtClean="0"/>
              <a:t>تحسيسي</a:t>
            </a:r>
            <a:r>
              <a:rPr lang="ar-DZ" sz="1600" b="1" dirty="0" smtClean="0"/>
              <a:t> حول سرطان الثدي.</a:t>
            </a:r>
          </a:p>
          <a:p>
            <a:pPr algn="r" rtl="1">
              <a:buBlip>
                <a:blip r:embed="rId3"/>
              </a:buBlip>
            </a:pPr>
            <a:r>
              <a:rPr lang="ar-DZ" sz="1600" b="1" dirty="0" smtClean="0"/>
              <a:t>عرض </a:t>
            </a:r>
            <a:r>
              <a:rPr lang="ar-DZ" sz="1600" b="1" dirty="0" err="1" smtClean="0"/>
              <a:t>تحسيسي</a:t>
            </a:r>
            <a:r>
              <a:rPr lang="ar-DZ" sz="1600" b="1" dirty="0" smtClean="0"/>
              <a:t> حول أهمية الصحة والمرافقة النفسية .</a:t>
            </a:r>
          </a:p>
          <a:p>
            <a:pPr algn="r" rtl="1">
              <a:buBlip>
                <a:blip r:embed="rId3"/>
              </a:buBlip>
            </a:pPr>
            <a:r>
              <a:rPr lang="ar-DZ" sz="1600" b="1" dirty="0" smtClean="0"/>
              <a:t>مساهمة جمعيات وعيادات نفسية ونوادي.</a:t>
            </a:r>
          </a:p>
          <a:p>
            <a:pPr algn="r" rtl="1">
              <a:buBlip>
                <a:blip r:embed="rId3"/>
              </a:buBlip>
            </a:pPr>
            <a:r>
              <a:rPr lang="ar-DZ" sz="1600" b="1" dirty="0" smtClean="0"/>
              <a:t>عرض حول </a:t>
            </a:r>
            <a:r>
              <a:rPr lang="ar-DZ" sz="1600" b="1" dirty="0" err="1" smtClean="0"/>
              <a:t>الاسعافات</a:t>
            </a:r>
            <a:r>
              <a:rPr lang="ar-DZ" sz="1600" b="1" dirty="0" smtClean="0"/>
              <a:t> الأولية .</a:t>
            </a:r>
          </a:p>
          <a:p>
            <a:pPr algn="r" rtl="1">
              <a:buBlip>
                <a:blip r:embed="rId3"/>
              </a:buBlip>
            </a:pPr>
            <a:r>
              <a:rPr lang="ar-DZ" sz="1600" b="1" dirty="0" smtClean="0"/>
              <a:t>ندوة علمية </a:t>
            </a:r>
            <a:r>
              <a:rPr lang="ar-DZ" sz="1600" b="1" dirty="0" err="1" smtClean="0"/>
              <a:t>تحسيسية</a:t>
            </a:r>
            <a:r>
              <a:rPr lang="ar-DZ" sz="1600" b="1" dirty="0" smtClean="0"/>
              <a:t> أولى حول الصحة والمرض في دلالات العلوم النفسية والطبية والاجتماعية ...السرطان وسرطان الثدي أنموذجا .</a:t>
            </a:r>
          </a:p>
          <a:p>
            <a:pPr algn="r" rtl="1">
              <a:buBlip>
                <a:blip r:embed="rId3"/>
              </a:buBlip>
            </a:pPr>
            <a:r>
              <a:rPr lang="ar-DZ" sz="1600" b="1" dirty="0" smtClean="0"/>
              <a:t>ندوة علمية </a:t>
            </a:r>
            <a:r>
              <a:rPr lang="ar-DZ" sz="1600" b="1" dirty="0" err="1" smtClean="0"/>
              <a:t>تحسيسية</a:t>
            </a:r>
            <a:r>
              <a:rPr lang="ar-DZ" sz="1600" b="1" dirty="0" smtClean="0"/>
              <a:t> ثانية حول أهمية المرافقة النفسية في الوسط الجامعي.</a:t>
            </a:r>
          </a:p>
          <a:p>
            <a:pPr algn="r" rtl="1"/>
            <a:endParaRPr lang="ar-DZ" sz="1400" b="1" dirty="0" smtClean="0"/>
          </a:p>
          <a:p>
            <a:pPr algn="r" rtl="1"/>
            <a:endParaRPr lang="ar-DZ" sz="1400" dirty="0" smtClean="0"/>
          </a:p>
          <a:p>
            <a:pPr algn="r" rtl="1"/>
            <a:endParaRPr lang="ar-DZ" sz="1400" dirty="0" smtClean="0"/>
          </a:p>
          <a:p>
            <a:pPr algn="r" rtl="1"/>
            <a:endParaRPr lang="ar-DZ" sz="1400" dirty="0" smtClean="0"/>
          </a:p>
          <a:p>
            <a:pPr algn="r" rtl="1"/>
            <a:endParaRPr lang="fr-FR" sz="1400" dirty="0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976" y="214290"/>
            <a:ext cx="1357290" cy="107154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ZoneTexte 11"/>
          <p:cNvSpPr txBox="1"/>
          <p:nvPr/>
        </p:nvSpPr>
        <p:spPr>
          <a:xfrm>
            <a:off x="357158" y="1571612"/>
            <a:ext cx="4143404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DZ" sz="2000" b="1" smtClean="0">
                <a:solidFill>
                  <a:srgbClr val="C00000"/>
                </a:solidFill>
              </a:rPr>
              <a:t>الهيئة المنظمة  للتظاهرة</a:t>
            </a:r>
            <a:endParaRPr lang="ar-DZ" sz="2000" b="1" dirty="0" smtClean="0">
              <a:solidFill>
                <a:srgbClr val="C00000"/>
              </a:solidFill>
            </a:endParaRPr>
          </a:p>
          <a:p>
            <a:pPr algn="r" rtl="1"/>
            <a:r>
              <a:rPr lang="ar-DZ" sz="1600" b="1" dirty="0" smtClean="0"/>
              <a:t>الرئيس الشرفي: </a:t>
            </a:r>
            <a:r>
              <a:rPr lang="ar-DZ" sz="1600" dirty="0" smtClean="0"/>
              <a:t>البروفيسور الفاضل أحمد </a:t>
            </a:r>
            <a:r>
              <a:rPr lang="ar-DZ" sz="1600" dirty="0" err="1" smtClean="0"/>
              <a:t>بوطرفاية</a:t>
            </a:r>
            <a:r>
              <a:rPr lang="ar-DZ" sz="1600" dirty="0" smtClean="0"/>
              <a:t> مدير جامعة بسكرة</a:t>
            </a:r>
          </a:p>
          <a:p>
            <a:pPr algn="r" rtl="1"/>
            <a:endParaRPr lang="ar-DZ" sz="1600" b="1" dirty="0" smtClean="0"/>
          </a:p>
          <a:p>
            <a:pPr algn="r" rtl="1"/>
            <a:r>
              <a:rPr lang="ar-DZ" sz="1600" b="1" smtClean="0"/>
              <a:t>الاشراف العام: </a:t>
            </a:r>
            <a:r>
              <a:rPr lang="ar-DZ" sz="1600" dirty="0" smtClean="0"/>
              <a:t>البروفيسور الفاضل  </a:t>
            </a:r>
            <a:r>
              <a:rPr lang="ar-DZ" sz="1600" dirty="0" err="1" smtClean="0"/>
              <a:t>بلقاسم</a:t>
            </a:r>
            <a:r>
              <a:rPr lang="ar-DZ" sz="1600" dirty="0" smtClean="0"/>
              <a:t> </a:t>
            </a:r>
            <a:r>
              <a:rPr lang="ar-DZ" sz="1600" dirty="0" err="1" smtClean="0"/>
              <a:t>ميسوم</a:t>
            </a:r>
            <a:r>
              <a:rPr lang="ar-DZ" sz="1600" dirty="0" smtClean="0"/>
              <a:t> عميد كلية العلوم </a:t>
            </a:r>
            <a:r>
              <a:rPr lang="ar-DZ" sz="1600" dirty="0" err="1" smtClean="0"/>
              <a:t>الانسانية</a:t>
            </a:r>
            <a:r>
              <a:rPr lang="ar-DZ" sz="1600" dirty="0" smtClean="0"/>
              <a:t> والاجتماعية </a:t>
            </a:r>
          </a:p>
          <a:p>
            <a:pPr algn="r" rtl="1"/>
            <a:r>
              <a:rPr lang="ar-DZ" sz="1600" b="1" smtClean="0"/>
              <a:t> اشراف: </a:t>
            </a:r>
            <a:r>
              <a:rPr lang="ar-DZ" sz="1600" dirty="0" smtClean="0"/>
              <a:t>البروفيسور الفاضلة صباح ساعد مديرة مخبر المسالة التربوية.</a:t>
            </a:r>
          </a:p>
          <a:p>
            <a:pPr algn="r" rtl="1"/>
            <a:r>
              <a:rPr lang="ar-DZ" sz="1600" b="1" dirty="0" smtClean="0"/>
              <a:t>رئيس التظاهرة : </a:t>
            </a:r>
            <a:r>
              <a:rPr lang="ar-DZ" sz="1600" dirty="0" smtClean="0"/>
              <a:t>البروفيسور الفاضلة وسيلة بن عامر مديرة مركز المساعدة النفسية.</a:t>
            </a:r>
          </a:p>
          <a:p>
            <a:pPr algn="r" rtl="1"/>
            <a:endParaRPr lang="ar-DZ" sz="1600" b="1" dirty="0" smtClean="0"/>
          </a:p>
          <a:p>
            <a:pPr algn="r" rtl="1"/>
            <a:r>
              <a:rPr lang="ar-DZ" sz="1600" b="1" smtClean="0"/>
              <a:t>منسق التظاهرة:  </a:t>
            </a:r>
            <a:r>
              <a:rPr lang="ar-DZ" sz="1600" dirty="0" err="1" smtClean="0"/>
              <a:t>الاخصائية</a:t>
            </a:r>
            <a:r>
              <a:rPr lang="ar-DZ" sz="1600" dirty="0" smtClean="0"/>
              <a:t> النفسية بالمركز السيدة حورية </a:t>
            </a:r>
            <a:r>
              <a:rPr lang="ar-DZ" sz="1600" dirty="0" err="1" smtClean="0"/>
              <a:t>زميط</a:t>
            </a:r>
            <a:r>
              <a:rPr lang="ar-DZ" sz="1600" dirty="0" smtClean="0"/>
              <a:t>.</a:t>
            </a:r>
          </a:p>
          <a:p>
            <a:pPr algn="r" rtl="1"/>
            <a:r>
              <a:rPr lang="ar-DZ" sz="1600" b="1" smtClean="0"/>
              <a:t>منسق </a:t>
            </a:r>
            <a:r>
              <a:rPr lang="ar-DZ" sz="1600" b="1" dirty="0" smtClean="0"/>
              <a:t>الندوة العلمية </a:t>
            </a:r>
            <a:r>
              <a:rPr lang="ar-DZ" sz="1600" b="1" dirty="0" err="1" smtClean="0"/>
              <a:t>التحسيسية</a:t>
            </a:r>
            <a:r>
              <a:rPr lang="ar-DZ" sz="1600" b="1" dirty="0" smtClean="0"/>
              <a:t> الأولى : </a:t>
            </a:r>
            <a:r>
              <a:rPr lang="ar-DZ" sz="1600" dirty="0" err="1" smtClean="0"/>
              <a:t>أ</a:t>
            </a:r>
            <a:r>
              <a:rPr lang="ar-DZ" sz="1600" dirty="0" smtClean="0"/>
              <a:t>. </a:t>
            </a:r>
            <a:r>
              <a:rPr lang="ar-DZ" sz="1600" dirty="0" err="1" smtClean="0"/>
              <a:t>نرمان</a:t>
            </a:r>
            <a:r>
              <a:rPr lang="ar-DZ" sz="1600" dirty="0" smtClean="0"/>
              <a:t> </a:t>
            </a:r>
            <a:r>
              <a:rPr lang="ar-DZ" sz="1600" dirty="0" err="1" smtClean="0"/>
              <a:t>قورماط</a:t>
            </a:r>
            <a:r>
              <a:rPr lang="ar-DZ" sz="1600" dirty="0" smtClean="0"/>
              <a:t> </a:t>
            </a:r>
          </a:p>
          <a:p>
            <a:pPr algn="r" rtl="1"/>
            <a:r>
              <a:rPr lang="ar-DZ" sz="1600" b="1" dirty="0" smtClean="0"/>
              <a:t>منسق الندوة </a:t>
            </a:r>
            <a:r>
              <a:rPr lang="ar-DZ" sz="1600" b="1" smtClean="0"/>
              <a:t>العلمية التحسيسية </a:t>
            </a:r>
            <a:r>
              <a:rPr lang="ar-DZ" sz="1600" b="1" dirty="0" smtClean="0"/>
              <a:t>الثانية </a:t>
            </a:r>
            <a:r>
              <a:rPr lang="ar-DZ" sz="1600" dirty="0" smtClean="0"/>
              <a:t>: </a:t>
            </a:r>
            <a:r>
              <a:rPr lang="ar-DZ" sz="1600" dirty="0" err="1" smtClean="0"/>
              <a:t>أ</a:t>
            </a:r>
            <a:r>
              <a:rPr lang="ar-DZ" sz="1600" dirty="0" smtClean="0"/>
              <a:t>. </a:t>
            </a:r>
            <a:r>
              <a:rPr lang="ar-DZ" sz="1600" dirty="0" err="1" smtClean="0"/>
              <a:t>سهيلة</a:t>
            </a:r>
            <a:r>
              <a:rPr lang="ar-DZ" sz="1600" dirty="0" smtClean="0"/>
              <a:t> </a:t>
            </a:r>
            <a:r>
              <a:rPr lang="ar-DZ" sz="1600" err="1" smtClean="0"/>
              <a:t>مقراني</a:t>
            </a:r>
            <a:r>
              <a:rPr lang="ar-DZ" sz="1600" smtClean="0"/>
              <a:t> </a:t>
            </a:r>
          </a:p>
          <a:p>
            <a:pPr algn="r" rtl="1"/>
            <a:endParaRPr lang="ar-DZ" sz="1600" dirty="0" smtClean="0"/>
          </a:p>
          <a:p>
            <a:pPr algn="r" rtl="1"/>
            <a:r>
              <a:rPr lang="ar-DZ" sz="1600" b="1" dirty="0" smtClean="0"/>
              <a:t>أعضاء  اللجنة التنظيمية : </a:t>
            </a:r>
            <a:r>
              <a:rPr lang="ar-DZ" sz="1600" dirty="0" err="1" smtClean="0"/>
              <a:t>د</a:t>
            </a:r>
            <a:r>
              <a:rPr lang="ar-DZ" sz="1600" dirty="0" smtClean="0"/>
              <a:t>. </a:t>
            </a:r>
            <a:r>
              <a:rPr lang="ar-DZ" sz="1600" dirty="0" err="1" smtClean="0"/>
              <a:t>يمينة</a:t>
            </a:r>
            <a:r>
              <a:rPr lang="ar-DZ" sz="1600" dirty="0" smtClean="0"/>
              <a:t> عبيدي، </a:t>
            </a:r>
            <a:r>
              <a:rPr lang="ar-DZ" sz="1600" dirty="0" err="1" smtClean="0"/>
              <a:t>د</a:t>
            </a:r>
            <a:r>
              <a:rPr lang="ar-DZ" sz="1600" dirty="0" smtClean="0"/>
              <a:t>. جوهرة حيدر، </a:t>
            </a:r>
            <a:r>
              <a:rPr lang="ar-DZ" sz="1600" dirty="0" err="1" smtClean="0"/>
              <a:t>د</a:t>
            </a:r>
            <a:r>
              <a:rPr lang="ar-DZ" sz="1600" dirty="0" smtClean="0"/>
              <a:t>. مودع هاجر، </a:t>
            </a:r>
            <a:r>
              <a:rPr lang="ar-DZ" sz="1600" dirty="0" err="1" smtClean="0"/>
              <a:t>د</a:t>
            </a:r>
            <a:r>
              <a:rPr lang="ar-DZ" sz="1600" dirty="0" smtClean="0"/>
              <a:t>. لطيفة </a:t>
            </a:r>
            <a:r>
              <a:rPr lang="ar-DZ" sz="1600" dirty="0" err="1" smtClean="0"/>
              <a:t>لخذاري</a:t>
            </a:r>
            <a:r>
              <a:rPr lang="ar-DZ" sz="1600" dirty="0" smtClean="0"/>
              <a:t> ، </a:t>
            </a:r>
            <a:r>
              <a:rPr lang="ar-DZ" sz="1600" dirty="0" err="1" smtClean="0"/>
              <a:t>د</a:t>
            </a:r>
            <a:r>
              <a:rPr lang="ar-DZ" sz="1600" dirty="0" smtClean="0"/>
              <a:t>. ريان </a:t>
            </a:r>
            <a:r>
              <a:rPr lang="ar-DZ" sz="1600" dirty="0" err="1" smtClean="0"/>
              <a:t>حوحو</a:t>
            </a:r>
            <a:r>
              <a:rPr lang="ar-DZ" sz="1600" dirty="0" smtClean="0"/>
              <a:t>، </a:t>
            </a:r>
            <a:r>
              <a:rPr lang="ar-DZ" sz="1600" dirty="0" err="1" smtClean="0"/>
              <a:t>د</a:t>
            </a:r>
            <a:r>
              <a:rPr lang="ar-DZ" sz="1600" dirty="0" smtClean="0"/>
              <a:t>. </a:t>
            </a:r>
            <a:r>
              <a:rPr lang="ar-DZ" sz="1600" dirty="0" err="1" smtClean="0"/>
              <a:t>فضبلة</a:t>
            </a:r>
            <a:r>
              <a:rPr lang="ar-DZ" sz="1600" dirty="0" smtClean="0"/>
              <a:t> لحمر، ، </a:t>
            </a:r>
            <a:r>
              <a:rPr lang="ar-DZ" sz="1600" dirty="0" err="1" smtClean="0"/>
              <a:t>د</a:t>
            </a:r>
            <a:r>
              <a:rPr lang="ar-DZ" sz="1600" dirty="0" smtClean="0"/>
              <a:t>. </a:t>
            </a:r>
            <a:r>
              <a:rPr lang="ar-DZ" sz="1600" smtClean="0"/>
              <a:t>راوية قنيدي ، ط </a:t>
            </a:r>
            <a:r>
              <a:rPr lang="ar-DZ" sz="1600" dirty="0" smtClean="0"/>
              <a:t>د، نسرين </a:t>
            </a:r>
            <a:r>
              <a:rPr lang="ar-DZ" sz="1600" dirty="0" err="1" smtClean="0"/>
              <a:t>سلاطنية</a:t>
            </a:r>
            <a:r>
              <a:rPr lang="ar-DZ" sz="1600" smtClean="0"/>
              <a:t>، طلبة الماستر والدكتوراه ، طبة نادي علم النفس العيادي.</a:t>
            </a:r>
            <a:endParaRPr lang="fr-FR" dirty="0"/>
          </a:p>
        </p:txBody>
      </p:sp>
      <p:pic>
        <p:nvPicPr>
          <p:cNvPr id="13" name="Image 12" descr="Sans titre20.JPG"/>
          <p:cNvPicPr/>
          <p:nvPr/>
        </p:nvPicPr>
        <p:blipFill>
          <a:blip r:embed="rId6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358082" y="214290"/>
            <a:ext cx="994502" cy="9254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/>
          <p:cNvPicPr/>
          <p:nvPr/>
        </p:nvPicPr>
        <p:blipFill>
          <a:blip r:embed="rId7" cstate="print">
            <a:duotone>
              <a:prstClr val="black"/>
              <a:schemeClr val="accent5">
                <a:tint val="45000"/>
                <a:satMod val="400000"/>
              </a:schemeClr>
            </a:duotone>
            <a:lum bright="21000" contrast="98000"/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214282" y="357166"/>
            <a:ext cx="785850" cy="642942"/>
          </a:xfrm>
          <a:prstGeom prst="rect">
            <a:avLst/>
          </a:prstGeom>
          <a:gradFill>
            <a:gsLst>
              <a:gs pos="80000">
                <a:schemeClr val="accent5"/>
              </a:gs>
              <a:gs pos="64999">
                <a:srgbClr val="F0EBD5"/>
              </a:gs>
              <a:gs pos="100000">
                <a:srgbClr val="D1C39F"/>
              </a:gs>
            </a:gsLst>
            <a:path path="circle">
              <a:fillToRect l="50000" t="50000" r="50000" b="50000"/>
            </a:path>
          </a:gradFill>
          <a:scene3d>
            <a:camera prst="orthographicFront"/>
            <a:lightRig rig="threePt" dir="t"/>
          </a:scene3d>
          <a:sp3d>
            <a:bevelB/>
          </a:sp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9000">
              <a:schemeClr val="accent5"/>
            </a:gs>
            <a:gs pos="64999">
              <a:srgbClr val="F0EBD5"/>
            </a:gs>
            <a:gs pos="100000">
              <a:srgbClr val="D1C39F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10" y="0"/>
            <a:ext cx="1000068" cy="110784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ZoneTexte 8"/>
          <p:cNvSpPr txBox="1"/>
          <p:nvPr/>
        </p:nvSpPr>
        <p:spPr>
          <a:xfrm>
            <a:off x="1428728" y="285728"/>
            <a:ext cx="642942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DZ" b="1" dirty="0" smtClean="0"/>
              <a:t>الندوة العلمية </a:t>
            </a:r>
            <a:r>
              <a:rPr lang="ar-DZ" b="1" dirty="0" err="1" smtClean="0"/>
              <a:t>و</a:t>
            </a:r>
            <a:r>
              <a:rPr lang="ar-DZ" b="1" dirty="0" smtClean="0"/>
              <a:t> </a:t>
            </a:r>
            <a:r>
              <a:rPr lang="ar-DZ" b="1" dirty="0" err="1" smtClean="0"/>
              <a:t>التحسيسية</a:t>
            </a:r>
            <a:r>
              <a:rPr lang="ar-DZ" b="1" dirty="0" smtClean="0"/>
              <a:t> حول </a:t>
            </a:r>
          </a:p>
          <a:p>
            <a:pPr algn="ctr" rtl="1"/>
            <a:r>
              <a:rPr lang="ar-DZ" sz="2000" b="1" dirty="0" smtClean="0">
                <a:solidFill>
                  <a:srgbClr val="C00000"/>
                </a:solidFill>
              </a:rPr>
              <a:t>الصحة والمرض في دلالات العلوم النفسية والطبية والاجتماعية ...السرطان وسرطان الثدي أنموذجا</a:t>
            </a:r>
            <a:endParaRPr lang="fr-FR" sz="2000" b="1" dirty="0">
              <a:solidFill>
                <a:srgbClr val="C00000"/>
              </a:solidFill>
            </a:endParaRPr>
          </a:p>
        </p:txBody>
      </p:sp>
      <p:pic>
        <p:nvPicPr>
          <p:cNvPr id="11" name="Image 10" descr="Sans titre20.JPG"/>
          <p:cNvPicPr/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929586" y="214290"/>
            <a:ext cx="857256" cy="9254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/>
          <p:cNvPicPr/>
          <p:nvPr/>
        </p:nvPicPr>
        <p:blipFill>
          <a:blip r:embed="rId4" cstate="print">
            <a:duotone>
              <a:prstClr val="black"/>
              <a:schemeClr val="accent5">
                <a:tint val="45000"/>
                <a:satMod val="400000"/>
              </a:schemeClr>
            </a:duotone>
            <a:lum bright="21000" contrast="98000"/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0" y="285728"/>
            <a:ext cx="785850" cy="642942"/>
          </a:xfrm>
          <a:prstGeom prst="rect">
            <a:avLst/>
          </a:prstGeom>
          <a:gradFill>
            <a:gsLst>
              <a:gs pos="80000">
                <a:schemeClr val="accent5"/>
              </a:gs>
              <a:gs pos="64999">
                <a:srgbClr val="F0EBD5"/>
              </a:gs>
              <a:gs pos="100000">
                <a:srgbClr val="D1C39F"/>
              </a:gs>
            </a:gsLst>
            <a:path path="circle">
              <a:fillToRect l="50000" t="50000" r="50000" b="50000"/>
            </a:path>
          </a:gradFill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14" name="ZoneTexte 13"/>
          <p:cNvSpPr txBox="1"/>
          <p:nvPr/>
        </p:nvSpPr>
        <p:spPr>
          <a:xfrm>
            <a:off x="2571736" y="1410355"/>
            <a:ext cx="6357982" cy="5447645"/>
          </a:xfrm>
          <a:prstGeom prst="rect">
            <a:avLst/>
          </a:prstGeom>
          <a:gradFill>
            <a:gsLst>
              <a:gs pos="89000">
                <a:schemeClr val="accent5"/>
              </a:gs>
              <a:gs pos="64999">
                <a:srgbClr val="F0EBD5"/>
              </a:gs>
              <a:gs pos="100000">
                <a:srgbClr val="D1C39F"/>
              </a:gs>
            </a:gsLst>
            <a:path path="circle">
              <a:fillToRect l="50000" t="50000" r="50000" b="50000"/>
            </a:path>
          </a:gra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 rtl="1"/>
            <a:endParaRPr lang="ar-DZ" b="1" dirty="0" smtClean="0"/>
          </a:p>
          <a:p>
            <a:pPr algn="r" rtl="1"/>
            <a:r>
              <a:rPr lang="ar-DZ" b="1" dirty="0" smtClean="0"/>
              <a:t>برنامج الندوة:  09:00-13:00</a:t>
            </a:r>
          </a:p>
          <a:p>
            <a:pPr algn="r" rtl="1"/>
            <a:r>
              <a:rPr lang="ar-DZ" sz="1400" b="1" dirty="0" smtClean="0"/>
              <a:t>كلمة </a:t>
            </a:r>
            <a:r>
              <a:rPr lang="ar-DZ" sz="1400" b="1" dirty="0" err="1" smtClean="0"/>
              <a:t>أ</a:t>
            </a:r>
            <a:r>
              <a:rPr lang="ar-DZ" sz="1400" b="1" dirty="0" smtClean="0"/>
              <a:t>.د أحمد </a:t>
            </a:r>
            <a:r>
              <a:rPr lang="ar-DZ" sz="1400" b="1" dirty="0" err="1" smtClean="0"/>
              <a:t>بوطرفاية</a:t>
            </a:r>
            <a:r>
              <a:rPr lang="ar-DZ" sz="1400" b="1" dirty="0" smtClean="0"/>
              <a:t> مدير الجامعة</a:t>
            </a:r>
          </a:p>
          <a:p>
            <a:pPr algn="r" rtl="1"/>
            <a:r>
              <a:rPr lang="ar-DZ" sz="1400" b="1" dirty="0" smtClean="0"/>
              <a:t>كلمة </a:t>
            </a:r>
            <a:r>
              <a:rPr lang="ar-DZ" sz="1400" b="1" dirty="0" err="1" smtClean="0"/>
              <a:t>أ</a:t>
            </a:r>
            <a:r>
              <a:rPr lang="ar-DZ" sz="1400" b="1" dirty="0" smtClean="0"/>
              <a:t>.د وسيلة بن عامر مديرة مركز المساعدة النفسية</a:t>
            </a:r>
          </a:p>
          <a:p>
            <a:pPr algn="r" rtl="1"/>
            <a:r>
              <a:rPr lang="ar-DZ" sz="1400" b="1" dirty="0" smtClean="0"/>
              <a:t>كلمة </a:t>
            </a:r>
            <a:r>
              <a:rPr lang="ar-DZ" sz="1400" b="1" dirty="0" err="1" smtClean="0"/>
              <a:t>أ</a:t>
            </a:r>
            <a:r>
              <a:rPr lang="ar-DZ" sz="1400" b="1" dirty="0" smtClean="0"/>
              <a:t>.د صباح ساعد مديرة مخبر المسالة التربوية</a:t>
            </a:r>
          </a:p>
          <a:p>
            <a:pPr algn="r" rtl="1"/>
            <a:r>
              <a:rPr lang="ar-DZ" sz="1400" b="1" dirty="0" smtClean="0"/>
              <a:t>رئيس الجلسة : الأستاذة الدكتورة عائشة نحوي               </a:t>
            </a:r>
          </a:p>
          <a:p>
            <a:pPr algn="r" rtl="1"/>
            <a:r>
              <a:rPr lang="ar-DZ" sz="1400" b="1" dirty="0" smtClean="0"/>
              <a:t>المداخلة الافتتاحية </a:t>
            </a:r>
            <a:r>
              <a:rPr lang="ar-DZ" sz="1400" dirty="0" err="1" smtClean="0"/>
              <a:t>أ</a:t>
            </a:r>
            <a:r>
              <a:rPr lang="ar-DZ" sz="1400" dirty="0" smtClean="0"/>
              <a:t>.د يوسف عدوان الشخصية المستهدفة </a:t>
            </a:r>
            <a:r>
              <a:rPr lang="ar-DZ" sz="1400" dirty="0" err="1" smtClean="0"/>
              <a:t>للاصابة</a:t>
            </a:r>
            <a:r>
              <a:rPr lang="ar-DZ" sz="1400" dirty="0" smtClean="0"/>
              <a:t> بالسرطان 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Cancer </a:t>
            </a:r>
            <a:r>
              <a:rPr lang="fr-FR" sz="1400" dirty="0" err="1" smtClean="0">
                <a:latin typeface="Times New Roman" pitchFamily="18" charset="0"/>
                <a:cs typeface="Times New Roman" pitchFamily="18" charset="0"/>
              </a:rPr>
              <a:t>Prone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400" dirty="0" err="1" smtClean="0">
                <a:latin typeface="Times New Roman" pitchFamily="18" charset="0"/>
                <a:cs typeface="Times New Roman" pitchFamily="18" charset="0"/>
              </a:rPr>
              <a:t>pesonality</a:t>
            </a:r>
            <a:r>
              <a:rPr lang="ar-DZ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r" rtl="1"/>
            <a:r>
              <a:rPr lang="ar-DZ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DZ" sz="1400" dirty="0" smtClean="0"/>
              <a:t>جامعة </a:t>
            </a:r>
            <a:r>
              <a:rPr lang="ar-DZ" sz="1400" dirty="0" err="1" smtClean="0"/>
              <a:t>باتنة</a:t>
            </a:r>
            <a:r>
              <a:rPr lang="ar-DZ" sz="1400" dirty="0" smtClean="0"/>
              <a:t> 1</a:t>
            </a:r>
            <a:endParaRPr lang="fr-FR" sz="1400" dirty="0" smtClean="0"/>
          </a:p>
          <a:p>
            <a:pPr algn="r" rtl="1"/>
            <a:r>
              <a:rPr lang="ar-DZ" b="1" dirty="0" smtClean="0"/>
              <a:t>د. </a:t>
            </a:r>
            <a:r>
              <a:rPr lang="ar-DZ" sz="1400" b="1" dirty="0" smtClean="0"/>
              <a:t>مراد غضبان: </a:t>
            </a:r>
            <a:r>
              <a:rPr lang="fr-FR" sz="1400" dirty="0" smtClean="0"/>
              <a:t> </a:t>
            </a:r>
            <a:r>
              <a:rPr lang="fr-FR" sz="1200" dirty="0" smtClean="0">
                <a:latin typeface="Times New Roman" pitchFamily="18" charset="0"/>
                <a:cs typeface="Times New Roman" pitchFamily="18" charset="0"/>
              </a:rPr>
              <a:t>Statistiques du cancer du sein en Algérie</a:t>
            </a:r>
            <a:r>
              <a:rPr lang="ar-D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200" dirty="0" smtClean="0">
                <a:latin typeface="Times New Roman" pitchFamily="18" charset="0"/>
                <a:cs typeface="Times New Roman" pitchFamily="18" charset="0"/>
              </a:rPr>
              <a:t>Les</a:t>
            </a:r>
            <a:r>
              <a:rPr lang="ar-DZ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ar-DZ" sz="1400" dirty="0" smtClean="0"/>
              <a:t> مستشفى الحكيم </a:t>
            </a:r>
            <a:r>
              <a:rPr lang="ar-DZ" sz="1400" dirty="0" err="1" smtClean="0"/>
              <a:t>سعدان</a:t>
            </a:r>
            <a:endParaRPr lang="ar-DZ" sz="1400" dirty="0" smtClean="0"/>
          </a:p>
          <a:p>
            <a:pPr algn="r" rtl="1"/>
            <a:r>
              <a:rPr lang="ar-DZ" sz="1400" b="1" dirty="0" smtClean="0"/>
              <a:t>د. زهرة </a:t>
            </a:r>
            <a:r>
              <a:rPr lang="ar-DZ" sz="1400" b="1" dirty="0" err="1" smtClean="0"/>
              <a:t>عبابسة</a:t>
            </a:r>
            <a:r>
              <a:rPr lang="ar-DZ" sz="1400" b="1" dirty="0" smtClean="0"/>
              <a:t> : </a:t>
            </a:r>
            <a:r>
              <a:rPr lang="fr-FR" sz="1400" dirty="0" smtClean="0"/>
              <a:t>Symptômes du cancer du sein</a:t>
            </a:r>
            <a:r>
              <a:rPr lang="ar-DZ" sz="1400" dirty="0" smtClean="0"/>
              <a:t> </a:t>
            </a:r>
            <a:r>
              <a:rPr lang="fr-FR" sz="1400" dirty="0" smtClean="0"/>
              <a:t>Les</a:t>
            </a:r>
            <a:r>
              <a:rPr lang="ar-DZ" sz="1400" dirty="0" smtClean="0"/>
              <a:t>    مستشفى الحكيم </a:t>
            </a:r>
            <a:r>
              <a:rPr lang="ar-DZ" sz="1400" dirty="0" err="1" smtClean="0"/>
              <a:t>سعدان</a:t>
            </a:r>
            <a:endParaRPr lang="ar-DZ" sz="1400" dirty="0" smtClean="0"/>
          </a:p>
          <a:p>
            <a:pPr algn="r" rtl="1"/>
            <a:r>
              <a:rPr lang="ar-DZ" sz="1400" b="1" dirty="0" smtClean="0"/>
              <a:t> </a:t>
            </a:r>
            <a:r>
              <a:rPr lang="ar-DZ" sz="1400" b="1" dirty="0" err="1" smtClean="0"/>
              <a:t>الاخصائية</a:t>
            </a:r>
            <a:r>
              <a:rPr lang="ar-DZ" sz="1400" b="1" dirty="0" smtClean="0"/>
              <a:t> النفسية خديجة </a:t>
            </a:r>
            <a:r>
              <a:rPr lang="ar-DZ" sz="1400" b="1" dirty="0" err="1" smtClean="0"/>
              <a:t>قلالة</a:t>
            </a:r>
            <a:r>
              <a:rPr lang="ar-DZ" sz="1400" b="1" dirty="0" smtClean="0"/>
              <a:t>: </a:t>
            </a:r>
            <a:r>
              <a:rPr lang="ar-DZ" sz="1400" dirty="0" smtClean="0"/>
              <a:t>العوامل المؤدية لسرطان الثدي مستشفة الحكيم </a:t>
            </a:r>
            <a:r>
              <a:rPr lang="ar-DZ" sz="1400" dirty="0" err="1" smtClean="0"/>
              <a:t>سعدان</a:t>
            </a:r>
            <a:endParaRPr lang="ar-DZ" sz="1400" dirty="0" smtClean="0"/>
          </a:p>
          <a:p>
            <a:pPr algn="r" rtl="1"/>
            <a:r>
              <a:rPr lang="ar-DZ" sz="1400" b="1" dirty="0" smtClean="0"/>
              <a:t>أ.د عائشة نحوي : </a:t>
            </a:r>
            <a:r>
              <a:rPr lang="ar-DZ" sz="1400" dirty="0" smtClean="0"/>
              <a:t>فعالية التكفل النفسي الاجتماعي باستقرار حالة المريضة والتماثل للشفاء</a:t>
            </a:r>
          </a:p>
          <a:p>
            <a:pPr algn="r" rtl="1"/>
            <a:r>
              <a:rPr lang="ar-DZ" sz="1400" b="1" dirty="0" smtClean="0"/>
              <a:t>أ.د فضيلة </a:t>
            </a:r>
            <a:r>
              <a:rPr lang="ar-DZ" sz="1400" b="1" dirty="0" err="1" smtClean="0"/>
              <a:t>صدراتي</a:t>
            </a:r>
            <a:r>
              <a:rPr lang="ar-DZ" sz="1400" b="1" dirty="0" smtClean="0"/>
              <a:t> </a:t>
            </a:r>
            <a:r>
              <a:rPr lang="ar-DZ" sz="1400" dirty="0" smtClean="0"/>
              <a:t>: </a:t>
            </a:r>
            <a:r>
              <a:rPr lang="ar-DZ" sz="1400" dirty="0" err="1" smtClean="0"/>
              <a:t>الاعلام</a:t>
            </a:r>
            <a:r>
              <a:rPr lang="ar-DZ" sz="1400" dirty="0" smtClean="0"/>
              <a:t> الصحي لسرطان الثدي في الوسط الجامعي</a:t>
            </a:r>
          </a:p>
          <a:p>
            <a:pPr algn="r" rtl="1"/>
            <a:r>
              <a:rPr lang="ar-DZ" sz="1400" b="1" dirty="0" smtClean="0"/>
              <a:t>أ.د ميمونة </a:t>
            </a:r>
            <a:r>
              <a:rPr lang="ar-DZ" sz="1400" b="1" dirty="0" err="1" smtClean="0"/>
              <a:t>مناصرية</a:t>
            </a:r>
            <a:r>
              <a:rPr lang="ar-DZ" sz="1400" dirty="0" smtClean="0"/>
              <a:t>: الوصم الاجتماعي للمرأة المصابة بالسرطان</a:t>
            </a:r>
          </a:p>
          <a:p>
            <a:pPr algn="r" rtl="1"/>
            <a:r>
              <a:rPr lang="ar-DZ" sz="1400" b="1" dirty="0" smtClean="0"/>
              <a:t>أ.د </a:t>
            </a:r>
            <a:r>
              <a:rPr lang="ar-DZ" sz="1400" b="1" dirty="0" err="1" smtClean="0"/>
              <a:t>فطيمة</a:t>
            </a:r>
            <a:r>
              <a:rPr lang="ar-DZ" sz="1400" b="1" dirty="0" smtClean="0"/>
              <a:t> </a:t>
            </a:r>
            <a:r>
              <a:rPr lang="ar-DZ" sz="1400" b="1" dirty="0" err="1" smtClean="0"/>
              <a:t>دبراسو</a:t>
            </a:r>
            <a:r>
              <a:rPr lang="ar-DZ" sz="1400" b="1" dirty="0" smtClean="0"/>
              <a:t> </a:t>
            </a:r>
            <a:r>
              <a:rPr lang="ar-DZ" sz="1400" dirty="0" smtClean="0"/>
              <a:t>:التفسير </a:t>
            </a:r>
            <a:r>
              <a:rPr lang="ar-DZ" sz="1400" dirty="0" err="1" smtClean="0"/>
              <a:t>السيكوسوماتي</a:t>
            </a:r>
            <a:r>
              <a:rPr lang="ar-DZ" sz="1400" dirty="0" smtClean="0"/>
              <a:t> لمرض السرطان </a:t>
            </a:r>
          </a:p>
          <a:p>
            <a:pPr algn="r" rtl="1"/>
            <a:r>
              <a:rPr lang="ar-DZ" sz="1400" b="1" dirty="0" smtClean="0"/>
              <a:t>د. صورية عثماني </a:t>
            </a:r>
            <a:r>
              <a:rPr lang="ar-DZ" sz="1400" dirty="0" smtClean="0"/>
              <a:t>: مفهوم الذات لدى </a:t>
            </a:r>
            <a:r>
              <a:rPr lang="ar-DZ" sz="1400" dirty="0" err="1" smtClean="0"/>
              <a:t>المراة</a:t>
            </a:r>
            <a:r>
              <a:rPr lang="ar-DZ" sz="1400" dirty="0" smtClean="0"/>
              <a:t> بين الصحة والمرض ، السرطان أنموذجا</a:t>
            </a:r>
          </a:p>
          <a:p>
            <a:pPr algn="r" rtl="1"/>
            <a:r>
              <a:rPr lang="ar-DZ" sz="1400" dirty="0" smtClean="0"/>
              <a:t> المركز الجامعي </a:t>
            </a:r>
            <a:r>
              <a:rPr lang="ar-DZ" sz="1400" dirty="0" err="1" smtClean="0"/>
              <a:t>بريكة</a:t>
            </a:r>
            <a:endParaRPr lang="ar-DZ" sz="1400" dirty="0" smtClean="0"/>
          </a:p>
          <a:p>
            <a:pPr algn="r" rtl="1"/>
            <a:r>
              <a:rPr lang="ar-DZ" sz="1400" b="1" dirty="0" smtClean="0"/>
              <a:t>د. </a:t>
            </a:r>
            <a:r>
              <a:rPr lang="ar-DZ" sz="1400" b="1" dirty="0" err="1" smtClean="0"/>
              <a:t>يمينة</a:t>
            </a:r>
            <a:r>
              <a:rPr lang="ar-DZ" sz="1400" b="1" dirty="0" smtClean="0"/>
              <a:t> </a:t>
            </a:r>
            <a:r>
              <a:rPr lang="ar-DZ" sz="1400" b="1" dirty="0" err="1" smtClean="0"/>
              <a:t>غسيري</a:t>
            </a:r>
            <a:r>
              <a:rPr lang="ar-DZ" sz="1400" dirty="0" smtClean="0"/>
              <a:t>: اعتبارات نفسية اجتماعية في وضع برامج الوقاية من سرطان الثدي </a:t>
            </a:r>
          </a:p>
          <a:p>
            <a:pPr algn="r" rtl="1"/>
            <a:r>
              <a:rPr lang="ar-DZ" sz="1400" b="1" dirty="0" smtClean="0"/>
              <a:t>أ.د وسيلة بن عامر </a:t>
            </a:r>
            <a:r>
              <a:rPr lang="ar-DZ" sz="1400" dirty="0" smtClean="0"/>
              <a:t>دلالات السرطان في </a:t>
            </a:r>
            <a:r>
              <a:rPr lang="ar-DZ" sz="1400" dirty="0" err="1" smtClean="0"/>
              <a:t>المخيال</a:t>
            </a:r>
            <a:r>
              <a:rPr lang="ar-DZ" sz="1400" dirty="0" smtClean="0"/>
              <a:t> الاجتماعي  وضرورة برامج </a:t>
            </a:r>
            <a:r>
              <a:rPr lang="ar-DZ" sz="1400" dirty="0" err="1" smtClean="0"/>
              <a:t>الارشاد</a:t>
            </a:r>
            <a:r>
              <a:rPr lang="ar-DZ" sz="1400" dirty="0" smtClean="0"/>
              <a:t> النفسي.</a:t>
            </a:r>
          </a:p>
          <a:p>
            <a:pPr algn="r" rtl="1"/>
            <a:r>
              <a:rPr lang="ar-DZ" sz="1400" b="1" dirty="0" smtClean="0"/>
              <a:t>أ</a:t>
            </a:r>
            <a:r>
              <a:rPr lang="ar-DZ" sz="1400" dirty="0" smtClean="0"/>
              <a:t>.</a:t>
            </a:r>
            <a:r>
              <a:rPr lang="ar-DZ" sz="1400" b="1" dirty="0" smtClean="0"/>
              <a:t>.د صباح ساعد: </a:t>
            </a:r>
            <a:r>
              <a:rPr lang="ar-DZ" sz="1400" dirty="0" smtClean="0"/>
              <a:t>أهمية الوعي الصحي للوقاية من الأمراض غير السارية ، السرطان أنموذجا</a:t>
            </a:r>
          </a:p>
          <a:p>
            <a:pPr algn="r" rtl="1"/>
            <a:r>
              <a:rPr lang="ar-DZ" sz="1400" b="1" dirty="0" smtClean="0"/>
              <a:t>الممرضة  </a:t>
            </a:r>
            <a:r>
              <a:rPr lang="ar-DZ" sz="1400" b="1" dirty="0" err="1" smtClean="0"/>
              <a:t>أميمة</a:t>
            </a:r>
            <a:r>
              <a:rPr lang="ar-DZ" sz="1400" b="1" dirty="0" smtClean="0"/>
              <a:t> </a:t>
            </a:r>
            <a:r>
              <a:rPr lang="ar-DZ" sz="1400" b="1" dirty="0" err="1" smtClean="0"/>
              <a:t>قديري</a:t>
            </a:r>
            <a:r>
              <a:rPr lang="ar-DZ" sz="1400" dirty="0" smtClean="0"/>
              <a:t>“ الوقاية وعلاج مرضى سرطان الثدي       مستشفى الحكيم </a:t>
            </a:r>
            <a:r>
              <a:rPr lang="ar-DZ" sz="1400" dirty="0" err="1" smtClean="0"/>
              <a:t>سعدان</a:t>
            </a:r>
            <a:endParaRPr lang="ar-DZ" sz="1400" dirty="0" smtClean="0"/>
          </a:p>
          <a:p>
            <a:pPr algn="r" rtl="1"/>
            <a:r>
              <a:rPr lang="ar-DZ" sz="1400" b="1" dirty="0" smtClean="0"/>
              <a:t>د. فضيلة لحمر</a:t>
            </a:r>
            <a:r>
              <a:rPr lang="ar-DZ" sz="1400" dirty="0" smtClean="0"/>
              <a:t>: بناء الجلد لدى مرضى السرطان.</a:t>
            </a:r>
            <a:endParaRPr lang="fr-FR" sz="1400" b="1" dirty="0" smtClean="0"/>
          </a:p>
          <a:p>
            <a:pPr algn="r" rtl="1"/>
            <a:r>
              <a:rPr lang="ar-DZ" sz="1400" b="1" dirty="0" smtClean="0"/>
              <a:t>القابلة رحمة عطية </a:t>
            </a:r>
            <a:r>
              <a:rPr lang="ar-DZ" sz="1400" dirty="0" smtClean="0"/>
              <a:t>الوقاية من مرض سرطان الثدي، المؤسسة العمومية للصحة </a:t>
            </a:r>
            <a:r>
              <a:rPr lang="ar-DZ" sz="1400" dirty="0" err="1" smtClean="0"/>
              <a:t>الجوارية</a:t>
            </a:r>
            <a:r>
              <a:rPr lang="ar-DZ" sz="1400" dirty="0" smtClean="0"/>
              <a:t> العالية</a:t>
            </a:r>
          </a:p>
          <a:p>
            <a:pPr algn="r" rtl="1"/>
            <a:r>
              <a:rPr lang="ar-DZ" sz="1400" b="1" dirty="0" err="1" smtClean="0"/>
              <a:t>الاخصائية</a:t>
            </a:r>
            <a:r>
              <a:rPr lang="ar-DZ" sz="1400" b="1" dirty="0" smtClean="0"/>
              <a:t> النفسية </a:t>
            </a:r>
            <a:r>
              <a:rPr lang="ar-DZ" sz="1400" b="1" dirty="0" err="1" smtClean="0"/>
              <a:t>اكرام</a:t>
            </a:r>
            <a:r>
              <a:rPr lang="ar-DZ" sz="1400" b="1" dirty="0" smtClean="0"/>
              <a:t> عبد </a:t>
            </a:r>
            <a:r>
              <a:rPr lang="ar-DZ" sz="1400" b="1" dirty="0" err="1" smtClean="0"/>
              <a:t>الرحماني</a:t>
            </a:r>
            <a:r>
              <a:rPr lang="ar-DZ" sz="1400" b="1" dirty="0" smtClean="0"/>
              <a:t>  </a:t>
            </a:r>
            <a:r>
              <a:rPr lang="ar-DZ" sz="1400" dirty="0" err="1" smtClean="0"/>
              <a:t>الذعم</a:t>
            </a:r>
            <a:r>
              <a:rPr lang="ar-DZ" sz="1400" dirty="0" smtClean="0"/>
              <a:t> النفسي لمرضى السرطان مستشفى الحكيم </a:t>
            </a:r>
            <a:r>
              <a:rPr lang="ar-DZ" sz="1400" dirty="0" err="1" smtClean="0"/>
              <a:t>سعدان</a:t>
            </a:r>
            <a:r>
              <a:rPr lang="ar-DZ" sz="1400" dirty="0" smtClean="0"/>
              <a:t>.</a:t>
            </a:r>
          </a:p>
        </p:txBody>
      </p:sp>
      <p:pic>
        <p:nvPicPr>
          <p:cNvPr id="4097" name="Picture 1" descr="F:\روز.png"/>
          <p:cNvPicPr>
            <a:picLocks noChangeAspect="1" noChangeArrowheads="1"/>
          </p:cNvPicPr>
          <p:nvPr/>
        </p:nvPicPr>
        <p:blipFill>
          <a:blip r:embed="rId5">
            <a:lum bright="42000" contrast="-8000"/>
          </a:blip>
          <a:srcRect/>
          <a:stretch>
            <a:fillRect/>
          </a:stretch>
        </p:blipFill>
        <p:spPr bwMode="auto">
          <a:xfrm>
            <a:off x="500034" y="1643050"/>
            <a:ext cx="1785950" cy="50006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accent5">
                <a:alpha val="68000"/>
              </a:schemeClr>
            </a:gs>
            <a:gs pos="64999">
              <a:srgbClr val="F0EBD5"/>
            </a:gs>
            <a:gs pos="100000">
              <a:srgbClr val="D1C39F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714612" y="142852"/>
            <a:ext cx="47149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DZ" b="1" dirty="0" smtClean="0"/>
          </a:p>
          <a:p>
            <a:pPr algn="ctr" rtl="1"/>
            <a:r>
              <a:rPr lang="ar-DZ" b="1" dirty="0" smtClean="0"/>
              <a:t>الندوة العلمية </a:t>
            </a:r>
            <a:r>
              <a:rPr lang="ar-DZ" b="1" dirty="0" err="1" smtClean="0"/>
              <a:t>والتحسيسية</a:t>
            </a:r>
            <a:r>
              <a:rPr lang="ar-DZ" b="1" dirty="0" smtClean="0"/>
              <a:t> حول</a:t>
            </a:r>
          </a:p>
          <a:p>
            <a:pPr algn="ctr" rtl="1"/>
            <a:r>
              <a:rPr lang="ar-DZ" sz="2400" b="1" dirty="0" smtClean="0"/>
              <a:t> </a:t>
            </a:r>
            <a:r>
              <a:rPr lang="ar-DZ" sz="2400" b="1" dirty="0" smtClean="0">
                <a:solidFill>
                  <a:srgbClr val="C00000"/>
                </a:solidFill>
              </a:rPr>
              <a:t>المرافقة النفسية للطالب الجامعي</a:t>
            </a:r>
            <a:endParaRPr lang="fr-FR" sz="2400" b="1" dirty="0">
              <a:solidFill>
                <a:srgbClr val="C00000"/>
              </a:solidFill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662" y="285728"/>
            <a:ext cx="1643042" cy="71435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Image 11" descr="Sans titre20.JPG"/>
          <p:cNvPicPr/>
          <p:nvPr/>
        </p:nvPicPr>
        <p:blipFill>
          <a:blip r:embed="rId4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929586" y="214290"/>
            <a:ext cx="857256" cy="9254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12"/>
          <p:cNvPicPr/>
          <p:nvPr/>
        </p:nvPicPr>
        <p:blipFill>
          <a:blip r:embed="rId5" cstate="print">
            <a:duotone>
              <a:prstClr val="black"/>
              <a:schemeClr val="accent5">
                <a:tint val="45000"/>
                <a:satMod val="400000"/>
              </a:schemeClr>
            </a:duotone>
            <a:lum bright="21000" contrast="98000"/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0" y="285728"/>
            <a:ext cx="785850" cy="642942"/>
          </a:xfrm>
          <a:prstGeom prst="rect">
            <a:avLst/>
          </a:prstGeom>
          <a:gradFill>
            <a:gsLst>
              <a:gs pos="80000">
                <a:schemeClr val="accent5"/>
              </a:gs>
              <a:gs pos="64999">
                <a:srgbClr val="F0EBD5"/>
              </a:gs>
              <a:gs pos="100000">
                <a:srgbClr val="D1C39F"/>
              </a:gs>
            </a:gsLst>
            <a:path path="circle">
              <a:fillToRect l="50000" t="50000" r="50000" b="50000"/>
            </a:path>
          </a:gradFill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14" name="ZoneTexte 13"/>
          <p:cNvSpPr txBox="1"/>
          <p:nvPr/>
        </p:nvSpPr>
        <p:spPr>
          <a:xfrm>
            <a:off x="1000100" y="1571612"/>
            <a:ext cx="707233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b="1" dirty="0" smtClean="0"/>
              <a:t> برنامج الندوة: 09:00-13:00</a:t>
            </a:r>
          </a:p>
          <a:p>
            <a:pPr algn="r" rtl="1"/>
            <a:endParaRPr lang="ar-DZ" b="1" dirty="0" smtClean="0"/>
          </a:p>
          <a:p>
            <a:pPr algn="r" rtl="1"/>
            <a:r>
              <a:rPr lang="ar-DZ" b="1" dirty="0" smtClean="0"/>
              <a:t>كلمة افتتاحية:</a:t>
            </a:r>
          </a:p>
          <a:p>
            <a:pPr algn="r" rtl="1"/>
            <a:r>
              <a:rPr lang="ar-DZ" dirty="0" smtClean="0"/>
              <a:t> </a:t>
            </a:r>
            <a:endParaRPr lang="ar-DZ" b="1" dirty="0" smtClean="0"/>
          </a:p>
          <a:p>
            <a:pPr algn="r" rtl="1"/>
            <a:r>
              <a:rPr lang="ar-DZ" sz="1600" b="1" dirty="0" smtClean="0"/>
              <a:t>رئيس الجلسة : الدكتور عبد الحميد </a:t>
            </a:r>
            <a:r>
              <a:rPr lang="ar-DZ" sz="1600" b="1" dirty="0" err="1" smtClean="0"/>
              <a:t>عقاقبة</a:t>
            </a:r>
            <a:endParaRPr lang="ar-DZ" sz="1600" b="1" dirty="0" smtClean="0"/>
          </a:p>
          <a:p>
            <a:pPr algn="r" rtl="1"/>
            <a:endParaRPr lang="ar-DZ" sz="1600" b="1" dirty="0" smtClean="0"/>
          </a:p>
          <a:p>
            <a:pPr algn="r" rtl="1"/>
            <a:r>
              <a:rPr lang="ar-DZ" sz="1600" b="1" dirty="0" smtClean="0"/>
              <a:t>أ.د وسيلة بن عامر : دور المرافقة  النفسية في تحقيق الصحة النفسية لدى طالب الجامعي.</a:t>
            </a:r>
          </a:p>
          <a:p>
            <a:pPr algn="r" rtl="1"/>
            <a:r>
              <a:rPr lang="ar-DZ" sz="1600" b="1" dirty="0" smtClean="0"/>
              <a:t>د. </a:t>
            </a:r>
            <a:r>
              <a:rPr lang="ar-DZ" sz="1600" b="1" dirty="0" err="1" smtClean="0"/>
              <a:t>ابراهيمي</a:t>
            </a:r>
            <a:r>
              <a:rPr lang="ar-DZ" sz="1600" b="1" dirty="0" smtClean="0"/>
              <a:t> أسماء : استراتيجيات بناء المهارات </a:t>
            </a:r>
            <a:r>
              <a:rPr lang="ar-DZ" sz="1600" b="1" dirty="0" err="1" smtClean="0"/>
              <a:t>التكيفية</a:t>
            </a:r>
            <a:r>
              <a:rPr lang="ar-DZ" sz="1600" b="1" dirty="0" smtClean="0"/>
              <a:t> لدى الطالب الجامعي من منظور نفسي ديني.</a:t>
            </a:r>
          </a:p>
          <a:p>
            <a:pPr algn="r" rtl="1"/>
            <a:r>
              <a:rPr lang="ar-DZ" sz="1600" b="1" dirty="0" smtClean="0"/>
              <a:t>د. عبد الحميد </a:t>
            </a:r>
            <a:r>
              <a:rPr lang="ar-DZ" sz="1600" b="1" dirty="0" err="1" smtClean="0"/>
              <a:t>عقاقبة</a:t>
            </a:r>
            <a:r>
              <a:rPr lang="ar-DZ" sz="1600" b="1" dirty="0" smtClean="0"/>
              <a:t> : المرافقة النفسية ..الأهمية والتحديات</a:t>
            </a:r>
          </a:p>
          <a:p>
            <a:pPr algn="r" rtl="1"/>
            <a:r>
              <a:rPr lang="ar-DZ" sz="1600" b="1" dirty="0" smtClean="0"/>
              <a:t>د. جوهرة حيدر : أخلاقيات المهنة في الممارسة النفسية .</a:t>
            </a:r>
          </a:p>
          <a:p>
            <a:pPr algn="r" rtl="1"/>
            <a:r>
              <a:rPr lang="ar-DZ" sz="1600" b="1" dirty="0" smtClean="0"/>
              <a:t>أ.د عائشة نحوي ود. لطيفة </a:t>
            </a:r>
            <a:r>
              <a:rPr lang="ar-DZ" sz="1600" b="1" dirty="0" err="1" smtClean="0"/>
              <a:t>لخذاري</a:t>
            </a:r>
            <a:r>
              <a:rPr lang="ar-DZ" sz="1600" b="1" dirty="0" smtClean="0"/>
              <a:t> مدخل مفاهيمي  للمرافقة النفسية للطالب الجامعي </a:t>
            </a:r>
          </a:p>
          <a:p>
            <a:pPr algn="r" rtl="1"/>
            <a:r>
              <a:rPr lang="ar-DZ" sz="1600" b="1" dirty="0" smtClean="0"/>
              <a:t>د. ريان </a:t>
            </a:r>
            <a:r>
              <a:rPr lang="ar-DZ" sz="1600" b="1" dirty="0" err="1" smtClean="0"/>
              <a:t>حوحو</a:t>
            </a:r>
            <a:r>
              <a:rPr lang="ar-DZ" sz="1600" b="1" dirty="0" smtClean="0"/>
              <a:t> و </a:t>
            </a:r>
            <a:r>
              <a:rPr lang="ar-DZ" sz="1600" b="1" dirty="0" err="1" smtClean="0"/>
              <a:t>الاخصائية</a:t>
            </a:r>
            <a:r>
              <a:rPr lang="ar-DZ" sz="1600" b="1" dirty="0" smtClean="0"/>
              <a:t> النفسية حورية </a:t>
            </a:r>
            <a:r>
              <a:rPr lang="ar-DZ" sz="1600" b="1" dirty="0" err="1" smtClean="0"/>
              <a:t>زميط</a:t>
            </a:r>
            <a:r>
              <a:rPr lang="ar-DZ" sz="1600" b="1" dirty="0" smtClean="0"/>
              <a:t>: دور مركز المساعدة النفسية في تقديم المرافقة النفسية للطالب الجامعي ، مركز المساعدة النفسية جامعة بسكرة أنموذجا.</a:t>
            </a:r>
          </a:p>
          <a:p>
            <a:pPr algn="r" rtl="1"/>
            <a:r>
              <a:rPr lang="ar-DZ" sz="1600" b="1" dirty="0" smtClean="0"/>
              <a:t>د. </a:t>
            </a:r>
            <a:r>
              <a:rPr lang="ar-DZ" sz="1600" b="1" dirty="0" err="1" smtClean="0"/>
              <a:t>يمينة</a:t>
            </a:r>
            <a:r>
              <a:rPr lang="ar-DZ" sz="1600" b="1" dirty="0" smtClean="0"/>
              <a:t> عبيدي: مرافقة الطالب في بناء مشروعه المهني.</a:t>
            </a:r>
          </a:p>
          <a:p>
            <a:pPr algn="r" rtl="1"/>
            <a:r>
              <a:rPr lang="ar-DZ" sz="1600" b="1" dirty="0" smtClean="0"/>
              <a:t>د. راوية </a:t>
            </a:r>
            <a:r>
              <a:rPr lang="ar-DZ" sz="1600" b="1" dirty="0" err="1" smtClean="0"/>
              <a:t>قنيدي</a:t>
            </a:r>
            <a:r>
              <a:rPr lang="ar-DZ" sz="1600" b="1" dirty="0" smtClean="0"/>
              <a:t>: دور المرافقة النفسية في تنمية الدافع للانجاز لدى الطالب الجامعي .</a:t>
            </a:r>
          </a:p>
          <a:p>
            <a:pPr algn="r" rtl="1"/>
            <a:endParaRPr lang="ar-DZ" b="1" dirty="0" smtClean="0"/>
          </a:p>
          <a:p>
            <a:pPr algn="r" rtl="1"/>
            <a:endParaRPr lang="ar-DZ" b="1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dian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Mé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é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575</TotalTime>
  <Words>701</Words>
  <Application>Microsoft Office PowerPoint</Application>
  <PresentationFormat>Affichage à l'écran (4:3)</PresentationFormat>
  <Paragraphs>91</Paragraphs>
  <Slides>4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Médian</vt:lpstr>
      <vt:lpstr>Diapositive 1</vt:lpstr>
      <vt:lpstr>برنامج الأبواب المفتوحة</vt:lpstr>
      <vt:lpstr>Diapositive 3</vt:lpstr>
      <vt:lpstr>Diapositive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soudani</dc:creator>
  <cp:lastModifiedBy>pc</cp:lastModifiedBy>
  <cp:revision>26</cp:revision>
  <dcterms:created xsi:type="dcterms:W3CDTF">2021-04-15T21:37:52Z</dcterms:created>
  <dcterms:modified xsi:type="dcterms:W3CDTF">2022-10-21T01:10:53Z</dcterms:modified>
</cp:coreProperties>
</file>