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7" r:id="rId2"/>
  </p:sldIdLst>
  <p:sldSz cx="6858000" cy="9144000" type="screen4x3"/>
  <p:notesSz cx="6742113"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992" y="-7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79C3317F-7EE9-4F0C-875B-B93ED5F8AE8A}" type="datetimeFigureOut">
              <a:rPr lang="fr-FR" smtClean="0"/>
              <a:pPr/>
              <a:t>17/05/2022</a:t>
            </a:fld>
            <a:endParaRPr lang="fr-FR"/>
          </a:p>
        </p:txBody>
      </p:sp>
      <p:sp>
        <p:nvSpPr>
          <p:cNvPr id="4" name="Espace réservé du pied de page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999095EC-49CF-44A7-94FC-5A3C3B58893A}" type="slidenum">
              <a:rPr lang="fr-FR" smtClean="0"/>
              <a:pPr/>
              <a:t>‹N°›</a:t>
            </a:fld>
            <a:endParaRPr lang="fr-FR"/>
          </a:p>
        </p:txBody>
      </p:sp>
    </p:spTree>
    <p:extLst>
      <p:ext uri="{BB962C8B-B14F-4D97-AF65-F5344CB8AC3E}">
        <p14:creationId xmlns:p14="http://schemas.microsoft.com/office/powerpoint/2010/main" xmlns="" val="72968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0BB11C8F-D68A-4695-8CE3-5BE829AE5C18}" type="datetimeFigureOut">
              <a:rPr lang="fr-FR" smtClean="0"/>
              <a:pPr/>
              <a:t>17/05/2022</a:t>
            </a:fld>
            <a:endParaRPr lang="fr-FR"/>
          </a:p>
        </p:txBody>
      </p:sp>
      <p:sp>
        <p:nvSpPr>
          <p:cNvPr id="4" name="Espace réservé de l'image des diapositives 3"/>
          <p:cNvSpPr>
            <a:spLocks noGrp="1" noRot="1" noChangeAspect="1"/>
          </p:cNvSpPr>
          <p:nvPr>
            <p:ph type="sldImg" idx="2"/>
          </p:nvPr>
        </p:nvSpPr>
        <p:spPr>
          <a:xfrm>
            <a:off x="1982788" y="739775"/>
            <a:ext cx="2776537" cy="37036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4688" y="4689475"/>
            <a:ext cx="5392737" cy="444341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C9E512AA-0113-42B7-93EB-30BABF09EE4E}" type="slidenum">
              <a:rPr lang="fr-FR" smtClean="0"/>
              <a:pPr/>
              <a:t>‹N°›</a:t>
            </a:fld>
            <a:endParaRPr lang="fr-FR"/>
          </a:p>
        </p:txBody>
      </p:sp>
    </p:spTree>
    <p:extLst>
      <p:ext uri="{BB962C8B-B14F-4D97-AF65-F5344CB8AC3E}">
        <p14:creationId xmlns:p14="http://schemas.microsoft.com/office/powerpoint/2010/main" xmlns="" val="108214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982788" y="739775"/>
            <a:ext cx="2776537" cy="3703638"/>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9E512AA-0113-42B7-93EB-30BABF09EE4E}" type="slidenum">
              <a:rPr lang="fr-FR" smtClean="0"/>
              <a:pPr/>
              <a:t>1</a:t>
            </a:fld>
            <a:endParaRPr lang="fr-FR"/>
          </a:p>
        </p:txBody>
      </p:sp>
    </p:spTree>
    <p:extLst>
      <p:ext uri="{BB962C8B-B14F-4D97-AF65-F5344CB8AC3E}">
        <p14:creationId xmlns:p14="http://schemas.microsoft.com/office/powerpoint/2010/main" xmlns="" val="2075110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138617"/>
            <a:ext cx="6542532" cy="177544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133600"/>
            <a:ext cx="5829300" cy="2373477"/>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028700" y="4741334"/>
            <a:ext cx="4800600" cy="1964267"/>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grpSp>
        <p:nvGrpSpPr>
          <p:cNvPr id="15" name="Group 14"/>
          <p:cNvGrpSpPr>
            <a:grpSpLocks noChangeAspect="1"/>
          </p:cNvGrpSpPr>
          <p:nvPr/>
        </p:nvGrpSpPr>
        <p:grpSpPr bwMode="hidden">
          <a:xfrm>
            <a:off x="158749" y="952255"/>
            <a:ext cx="6542532" cy="177544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1930402"/>
            <a:ext cx="1543050" cy="5983111"/>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342900" y="1930400"/>
            <a:ext cx="4514850" cy="5983112"/>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171450" y="304800"/>
            <a:ext cx="6521958" cy="6315456"/>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80" y="5604789"/>
            <a:ext cx="2157322" cy="95203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433720"/>
            <a:ext cx="4158386" cy="113351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7" y="5450084"/>
            <a:ext cx="4100985" cy="103236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432234"/>
            <a:ext cx="2481000" cy="868732"/>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411408"/>
            <a:ext cx="6542532" cy="1773165"/>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284747"/>
            <a:ext cx="5829300" cy="2032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025525" y="1916599"/>
            <a:ext cx="4813301" cy="1253068"/>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9" name="Content Placeholder 8"/>
          <p:cNvSpPr>
            <a:spLocks noGrp="1"/>
          </p:cNvSpPr>
          <p:nvPr>
            <p:ph sz="quarter" idx="13"/>
          </p:nvPr>
        </p:nvSpPr>
        <p:spPr>
          <a:xfrm>
            <a:off x="507491"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3483864"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507492" y="3570819"/>
            <a:ext cx="2866644" cy="853016"/>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508001" y="4572002"/>
            <a:ext cx="2865041"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86150" y="3570817"/>
            <a:ext cx="2866644" cy="853016"/>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483769" y="4572002"/>
            <a:ext cx="2866644"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952256"/>
            <a:ext cx="6542532" cy="1773165"/>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4" name="Text Placeholder 3"/>
          <p:cNvSpPr>
            <a:spLocks noGrp="1"/>
          </p:cNvSpPr>
          <p:nvPr>
            <p:ph type="body" sz="half" idx="2"/>
          </p:nvPr>
        </p:nvSpPr>
        <p:spPr>
          <a:xfrm>
            <a:off x="685800" y="4775202"/>
            <a:ext cx="2514600" cy="2540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158749" y="952255"/>
            <a:ext cx="6542532" cy="177544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048000"/>
            <a:ext cx="2514600" cy="1670304"/>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3488972" y="2438400"/>
            <a:ext cx="2928057" cy="508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138617"/>
            <a:ext cx="6542532" cy="177544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51556"/>
            <a:ext cx="2859484" cy="3239912"/>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3651250" y="3714046"/>
            <a:ext cx="2863850" cy="3228623"/>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3" name="Picture Placeholder 2"/>
          <p:cNvSpPr>
            <a:spLocks noGrp="1"/>
          </p:cNvSpPr>
          <p:nvPr>
            <p:ph type="pic" idx="1"/>
          </p:nvPr>
        </p:nvSpPr>
        <p:spPr>
          <a:xfrm>
            <a:off x="628650" y="1828800"/>
            <a:ext cx="2674620" cy="390144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04800"/>
            <a:ext cx="6521958" cy="329184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239240"/>
            <a:ext cx="6542532" cy="1773165"/>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51104"/>
            <a:ext cx="6172200" cy="167030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3872755" y="8333554"/>
            <a:ext cx="2840018" cy="486833"/>
          </a:xfrm>
          <a:prstGeom prst="rect">
            <a:avLst/>
          </a:prstGeom>
        </p:spPr>
        <p:txBody>
          <a:bodyPr vert="horz" lIns="91440" tIns="45720" rIns="91440" bIns="45720" rtlCol="0" anchor="ctr"/>
          <a:lstStyle>
            <a:lvl1pPr algn="r">
              <a:defRPr sz="1000">
                <a:solidFill>
                  <a:schemeClr val="tx2"/>
                </a:solidFill>
              </a:defRPr>
            </a:lvl1pPr>
          </a:lstStyle>
          <a:p>
            <a:fld id="{AA309A6D-C09C-4548-B29A-6CF363A7E532}" type="datetimeFigureOut">
              <a:rPr lang="fr-FR" smtClean="0"/>
              <a:pPr/>
              <a:t>17/05/2022</a:t>
            </a:fld>
            <a:endParaRPr lang="fr-BE"/>
          </a:p>
        </p:txBody>
      </p:sp>
      <p:sp>
        <p:nvSpPr>
          <p:cNvPr id="5" name="Footer Placeholder 4"/>
          <p:cNvSpPr>
            <a:spLocks noGrp="1"/>
          </p:cNvSpPr>
          <p:nvPr>
            <p:ph type="ftr" sz="quarter" idx="3"/>
          </p:nvPr>
        </p:nvSpPr>
        <p:spPr>
          <a:xfrm>
            <a:off x="145230" y="8333554"/>
            <a:ext cx="2840018" cy="486833"/>
          </a:xfrm>
          <a:prstGeom prst="rect">
            <a:avLst/>
          </a:prstGeom>
        </p:spPr>
        <p:txBody>
          <a:bodyPr vert="horz" lIns="91440" tIns="45720" rIns="91440" bIns="45720" rtlCol="0" anchor="ctr"/>
          <a:lstStyle>
            <a:lvl1pPr algn="l">
              <a:defRPr sz="1000">
                <a:solidFill>
                  <a:schemeClr val="tx2"/>
                </a:solidFill>
              </a:defRPr>
            </a:lvl1pPr>
          </a:lstStyle>
          <a:p>
            <a:endParaRPr lang="fr-BE"/>
          </a:p>
        </p:txBody>
      </p:sp>
      <p:sp>
        <p:nvSpPr>
          <p:cNvPr id="6" name="Slide Number Placeholder 5"/>
          <p:cNvSpPr>
            <a:spLocks noGrp="1"/>
          </p:cNvSpPr>
          <p:nvPr>
            <p:ph type="sldNum" sz="quarter" idx="4"/>
          </p:nvPr>
        </p:nvSpPr>
        <p:spPr>
          <a:xfrm>
            <a:off x="2993317" y="8333553"/>
            <a:ext cx="871370" cy="486833"/>
          </a:xfrm>
          <a:prstGeom prst="rect">
            <a:avLst/>
          </a:prstGeom>
        </p:spPr>
        <p:txBody>
          <a:bodyPr vert="horz" lIns="91440" tIns="45720" rIns="91440" bIns="45720" rtlCol="0" anchor="ctr"/>
          <a:lstStyle>
            <a:lvl1pPr algn="ctr">
              <a:defRPr sz="1000">
                <a:solidFill>
                  <a:schemeClr val="tx2"/>
                </a:solidFill>
              </a:defRPr>
            </a:lvl1pPr>
          </a:lstStyle>
          <a:p>
            <a:fld id="{CF4668DC-857F-487D-BFFA-8C0CA5037977}" type="slidenum">
              <a:rPr lang="fr-BE" smtClean="0"/>
              <a:pPr/>
              <a:t>‹N°›</a:t>
            </a:fld>
            <a:endParaRPr lang="fr-BE"/>
          </a:p>
        </p:txBody>
      </p:sp>
      <p:sp>
        <p:nvSpPr>
          <p:cNvPr id="3" name="Text Placeholder 2"/>
          <p:cNvSpPr>
            <a:spLocks noGrp="1"/>
          </p:cNvSpPr>
          <p:nvPr>
            <p:ph type="body" idx="1"/>
          </p:nvPr>
        </p:nvSpPr>
        <p:spPr>
          <a:xfrm>
            <a:off x="654051" y="3567289"/>
            <a:ext cx="5556250" cy="460092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96752" y="395536"/>
            <a:ext cx="4536504" cy="784830"/>
          </a:xfrm>
          <a:prstGeom prst="rect">
            <a:avLst/>
          </a:prstGeom>
          <a:noFill/>
        </p:spPr>
        <p:txBody>
          <a:bodyPr wrap="square" rtlCol="0">
            <a:spAutoFit/>
          </a:bodyPr>
          <a:lstStyle/>
          <a:p>
            <a:pPr algn="ctr"/>
            <a:r>
              <a:rPr lang="fr-FR" sz="900" b="1" dirty="0"/>
              <a:t>République Algérienne Démocratique et Populaire</a:t>
            </a:r>
          </a:p>
          <a:p>
            <a:pPr algn="ctr"/>
            <a:r>
              <a:rPr lang="fr-FR" sz="900" b="1" dirty="0"/>
              <a:t>Ministère de l'Enseignement Supérieur et de la Recherche Scientifique</a:t>
            </a:r>
          </a:p>
          <a:p>
            <a:pPr algn="ctr"/>
            <a:r>
              <a:rPr lang="fr-FR" sz="900" b="1" dirty="0"/>
              <a:t>Université Mohamed </a:t>
            </a:r>
            <a:r>
              <a:rPr lang="fr-FR" sz="900" b="1" dirty="0" err="1"/>
              <a:t>Khider</a:t>
            </a:r>
            <a:r>
              <a:rPr lang="fr-FR" sz="900" b="1" dirty="0"/>
              <a:t> - Biskra</a:t>
            </a:r>
          </a:p>
          <a:p>
            <a:pPr algn="ctr"/>
            <a:r>
              <a:rPr lang="fr-FR" sz="900" b="1" dirty="0"/>
              <a:t>Faculté des Sciences et de la Technologie</a:t>
            </a:r>
          </a:p>
          <a:p>
            <a:pPr algn="ctr"/>
            <a:r>
              <a:rPr lang="fr-FR" sz="900" b="1" dirty="0"/>
              <a:t>Département de : Chimie Industrielle</a:t>
            </a:r>
          </a:p>
        </p:txBody>
      </p:sp>
      <p:sp>
        <p:nvSpPr>
          <p:cNvPr id="3" name="ZoneTexte 2"/>
          <p:cNvSpPr txBox="1"/>
          <p:nvPr/>
        </p:nvSpPr>
        <p:spPr>
          <a:xfrm>
            <a:off x="836712" y="1405389"/>
            <a:ext cx="5184576" cy="707886"/>
          </a:xfrm>
          <a:prstGeom prst="rect">
            <a:avLst/>
          </a:prstGeom>
          <a:noFill/>
        </p:spPr>
        <p:txBody>
          <a:bodyPr wrap="square" rtlCol="0">
            <a:spAutoFit/>
          </a:bodyPr>
          <a:lstStyle/>
          <a:p>
            <a:pPr algn="ctr"/>
            <a:r>
              <a:rPr lang="fr-FR" sz="2000" b="1" i="1" dirty="0">
                <a:solidFill>
                  <a:schemeClr val="bg1"/>
                </a:solidFill>
              </a:rPr>
              <a:t>FICHE D’IDENTITE DU MASTER EN </a:t>
            </a:r>
          </a:p>
          <a:p>
            <a:pPr algn="ctr"/>
            <a:r>
              <a:rPr lang="fr-FR" sz="2000" b="1" i="1" dirty="0">
                <a:solidFill>
                  <a:schemeClr val="bg1"/>
                </a:solidFill>
              </a:rPr>
              <a:t>GENIE DES PROCEDES DE L’ENVIRONNEMENT</a:t>
            </a:r>
          </a:p>
        </p:txBody>
      </p:sp>
      <p:sp>
        <p:nvSpPr>
          <p:cNvPr id="11" name="ZoneTexte 10"/>
          <p:cNvSpPr txBox="1"/>
          <p:nvPr/>
        </p:nvSpPr>
        <p:spPr>
          <a:xfrm>
            <a:off x="404664" y="2339752"/>
            <a:ext cx="3176736" cy="1077218"/>
          </a:xfrm>
          <a:prstGeom prst="rect">
            <a:avLst/>
          </a:prstGeom>
          <a:noFill/>
        </p:spPr>
        <p:txBody>
          <a:bodyPr wrap="square" rtlCol="0">
            <a:spAutoFit/>
          </a:bodyPr>
          <a:lstStyle/>
          <a:p>
            <a:pPr lvl="0"/>
            <a:r>
              <a:rPr lang="fr-FR" sz="800" b="1" i="1" u="sng" dirty="0">
                <a:solidFill>
                  <a:srgbClr val="0070C0"/>
                </a:solidFill>
              </a:rPr>
              <a:t>DENOMINATION DE LA SPECIALITE</a:t>
            </a:r>
            <a:r>
              <a:rPr lang="fr-FR" sz="800" b="1" i="1" dirty="0">
                <a:solidFill>
                  <a:srgbClr val="0070C0"/>
                </a:solidFill>
              </a:rPr>
              <a:t> </a:t>
            </a:r>
            <a:endParaRPr lang="fr-FR" sz="800" i="1" dirty="0">
              <a:solidFill>
                <a:srgbClr val="0070C0"/>
              </a:solidFill>
            </a:endParaRPr>
          </a:p>
          <a:p>
            <a:r>
              <a:rPr lang="fr-FR" sz="800" b="1" dirty="0"/>
              <a:t>Domaine :</a:t>
            </a:r>
            <a:r>
              <a:rPr lang="fr-FR" sz="800" dirty="0"/>
              <a:t> Sciences  et Technologies</a:t>
            </a:r>
          </a:p>
          <a:p>
            <a:r>
              <a:rPr lang="fr-FR" sz="800" b="1" dirty="0"/>
              <a:t>Filière :</a:t>
            </a:r>
            <a:r>
              <a:rPr lang="fr-FR" sz="800" dirty="0"/>
              <a:t> Génie des procédés</a:t>
            </a:r>
          </a:p>
          <a:p>
            <a:r>
              <a:rPr lang="fr-FR" sz="800" b="1" dirty="0"/>
              <a:t>Spécialité :</a:t>
            </a:r>
            <a:r>
              <a:rPr lang="fr-FR" sz="800" dirty="0"/>
              <a:t> Génie des procédés de l’environnement</a:t>
            </a:r>
          </a:p>
          <a:p>
            <a:r>
              <a:rPr lang="fr-FR" sz="800" b="1" i="1" u="sng" dirty="0">
                <a:solidFill>
                  <a:srgbClr val="0070C0"/>
                </a:solidFill>
              </a:rPr>
              <a:t>CYCLE DE FORMATION</a:t>
            </a:r>
            <a:endParaRPr lang="fr-FR" sz="800" i="1" dirty="0">
              <a:solidFill>
                <a:srgbClr val="0070C0"/>
              </a:solidFill>
            </a:endParaRPr>
          </a:p>
          <a:p>
            <a:r>
              <a:rPr lang="fr-FR" sz="800" dirty="0"/>
              <a:t>Master </a:t>
            </a:r>
          </a:p>
          <a:p>
            <a:r>
              <a:rPr lang="fr-FR" sz="800" b="1" i="1" u="sng" dirty="0">
                <a:solidFill>
                  <a:srgbClr val="0070C0"/>
                </a:solidFill>
              </a:rPr>
              <a:t>DUREE DE FORMATION</a:t>
            </a:r>
            <a:r>
              <a:rPr lang="fr-FR" sz="800" i="1" dirty="0">
                <a:solidFill>
                  <a:srgbClr val="0070C0"/>
                </a:solidFill>
              </a:rPr>
              <a:t> </a:t>
            </a:r>
          </a:p>
          <a:p>
            <a:r>
              <a:rPr lang="fr-FR" sz="800" dirty="0"/>
              <a:t>4 </a:t>
            </a:r>
            <a:r>
              <a:rPr lang="fr-FR" sz="800" dirty="0" smtClean="0"/>
              <a:t>semestres</a:t>
            </a:r>
            <a:endParaRPr lang="fr-FR" sz="800" dirty="0"/>
          </a:p>
        </p:txBody>
      </p:sp>
      <p:sp>
        <p:nvSpPr>
          <p:cNvPr id="12" name="ZoneTexte 11"/>
          <p:cNvSpPr txBox="1"/>
          <p:nvPr/>
        </p:nvSpPr>
        <p:spPr>
          <a:xfrm>
            <a:off x="260649" y="3392578"/>
            <a:ext cx="3168352" cy="1446550"/>
          </a:xfrm>
          <a:prstGeom prst="rect">
            <a:avLst/>
          </a:prstGeom>
          <a:noFill/>
        </p:spPr>
        <p:txBody>
          <a:bodyPr wrap="square" rtlCol="0">
            <a:spAutoFit/>
          </a:bodyPr>
          <a:lstStyle/>
          <a:p>
            <a:pPr lvl="0" algn="ctr"/>
            <a:r>
              <a:rPr lang="fr-FR" sz="800" b="1" u="sng" dirty="0">
                <a:solidFill>
                  <a:srgbClr val="0070C0"/>
                </a:solidFill>
              </a:rPr>
              <a:t>DESCRIPTION DE LA SPECIALITE</a:t>
            </a:r>
            <a:r>
              <a:rPr lang="fr-FR" sz="800" dirty="0">
                <a:solidFill>
                  <a:srgbClr val="0070C0"/>
                </a:solidFill>
              </a:rPr>
              <a:t> </a:t>
            </a:r>
            <a:endParaRPr lang="fr-FR" sz="800" dirty="0" smtClean="0">
              <a:solidFill>
                <a:srgbClr val="0070C0"/>
              </a:solidFill>
            </a:endParaRPr>
          </a:p>
          <a:p>
            <a:pPr lvl="0" algn="ctr"/>
            <a:endParaRPr lang="fr-FR" sz="800" dirty="0" smtClean="0">
              <a:solidFill>
                <a:srgbClr val="0070C0"/>
              </a:solidFill>
            </a:endParaRPr>
          </a:p>
          <a:p>
            <a:pPr algn="just"/>
            <a:r>
              <a:rPr lang="fr-FR" sz="800" dirty="0" smtClean="0"/>
              <a:t>Le </a:t>
            </a:r>
            <a:r>
              <a:rPr lang="fr-FR" sz="800" dirty="0"/>
              <a:t>Génie des procédés est présent dans la plupart des activités industrielles : secteur chimique, agro-alimentaire, textile, cimenteries, pharmaceutique, … le monde industriel ne peut plus ignorer les aspects environnementaux de tout procédé de transformation physique, physico-chimique ou biologique de la matière. Les ingénieurs doivent produire en respectant les objectifs de poindre pollution, d’économie et de l’utilisation rationnelle de l’énergie. L’objectif de la filière GPE est de former des ingénieurs de haut niveau, sensibilisés à ces problèmes. </a:t>
            </a:r>
          </a:p>
        </p:txBody>
      </p:sp>
      <p:sp>
        <p:nvSpPr>
          <p:cNvPr id="13" name="ZoneTexte 12"/>
          <p:cNvSpPr txBox="1"/>
          <p:nvPr/>
        </p:nvSpPr>
        <p:spPr>
          <a:xfrm>
            <a:off x="260649" y="4867577"/>
            <a:ext cx="3168352" cy="2800767"/>
          </a:xfrm>
          <a:prstGeom prst="rect">
            <a:avLst/>
          </a:prstGeom>
          <a:noFill/>
        </p:spPr>
        <p:txBody>
          <a:bodyPr wrap="square" rtlCol="0">
            <a:spAutoFit/>
          </a:bodyPr>
          <a:lstStyle/>
          <a:p>
            <a:pPr algn="ctr"/>
            <a:r>
              <a:rPr lang="fr-FR" sz="800" b="1" u="sng" dirty="0">
                <a:solidFill>
                  <a:srgbClr val="0070C0"/>
                </a:solidFill>
              </a:rPr>
              <a:t>OBJECTIF DE LA FORMATION </a:t>
            </a:r>
            <a:endParaRPr lang="fr-FR" sz="800" b="1" u="sng" dirty="0" smtClean="0">
              <a:solidFill>
                <a:srgbClr val="0070C0"/>
              </a:solidFill>
            </a:endParaRPr>
          </a:p>
          <a:p>
            <a:pPr algn="ctr"/>
            <a:endParaRPr lang="fr-FR" sz="800" b="1" u="sng" dirty="0" smtClean="0">
              <a:solidFill>
                <a:srgbClr val="0070C0"/>
              </a:solidFill>
            </a:endParaRPr>
          </a:p>
          <a:p>
            <a:pPr algn="just"/>
            <a:r>
              <a:rPr lang="fr-FR" sz="800" dirty="0" smtClean="0"/>
              <a:t>L’ingénieur </a:t>
            </a:r>
            <a:r>
              <a:rPr lang="fr-FR" sz="800" dirty="0"/>
              <a:t>en Génie des Procédés de l’Environnement a une bonne faculté d’adaptation à l’évolution des techniques grâce à un large spectre de connaissances et à l’utilisation d’outils du monde industriel il est doté d’un savoir et savoir-faire dans le domaine de procédés de l’environnement.</a:t>
            </a:r>
          </a:p>
          <a:p>
            <a:pPr algn="just"/>
            <a:r>
              <a:rPr lang="fr-FR" sz="800" dirty="0"/>
              <a:t>Cette spécialité donne à l’étudiant les compétences nécessaires pour travailler dans </a:t>
            </a:r>
          </a:p>
          <a:p>
            <a:pPr marL="171450" indent="-171450" algn="just">
              <a:buFont typeface="Wingdings" pitchFamily="2" charset="2"/>
              <a:buChar char="§"/>
            </a:pPr>
            <a:r>
              <a:rPr lang="fr-FR" sz="800" dirty="0" smtClean="0"/>
              <a:t>La </a:t>
            </a:r>
            <a:r>
              <a:rPr lang="fr-FR" sz="800" dirty="0"/>
              <a:t>prévention et le traitement de la pollution industrielle, </a:t>
            </a:r>
          </a:p>
          <a:p>
            <a:pPr marL="171450" indent="-171450" algn="just">
              <a:buFont typeface="Wingdings" pitchFamily="2" charset="2"/>
              <a:buChar char="§"/>
            </a:pPr>
            <a:r>
              <a:rPr lang="fr-FR" sz="800" dirty="0" smtClean="0"/>
              <a:t>La </a:t>
            </a:r>
            <a:r>
              <a:rPr lang="fr-FR" sz="800" dirty="0"/>
              <a:t>gestion des déchets et la mise au point de solutions aux problèmes environnementaux, dans un contexte de développement durable. </a:t>
            </a:r>
          </a:p>
          <a:p>
            <a:pPr marL="171450" indent="-171450" algn="just">
              <a:buFont typeface="Wingdings" pitchFamily="2" charset="2"/>
              <a:buChar char="§"/>
            </a:pPr>
            <a:r>
              <a:rPr lang="fr-FR" sz="800" dirty="0" smtClean="0"/>
              <a:t>Le </a:t>
            </a:r>
            <a:r>
              <a:rPr lang="fr-FR" sz="800" dirty="0"/>
              <a:t>secteur de Production, </a:t>
            </a:r>
            <a:r>
              <a:rPr lang="fr-FR" sz="800" dirty="0" smtClean="0"/>
              <a:t>Gestion </a:t>
            </a:r>
            <a:r>
              <a:rPr lang="fr-FR" sz="800" dirty="0"/>
              <a:t>et distribution d’eau potable, </a:t>
            </a:r>
          </a:p>
          <a:p>
            <a:pPr marL="171450" indent="-171450" algn="just">
              <a:buFont typeface="Wingdings" pitchFamily="2" charset="2"/>
              <a:buChar char="§"/>
            </a:pPr>
            <a:r>
              <a:rPr lang="fr-FR" sz="800" dirty="0" smtClean="0"/>
              <a:t>Gestion </a:t>
            </a:r>
            <a:r>
              <a:rPr lang="fr-FR" sz="800" dirty="0"/>
              <a:t>de la filière assainissement, </a:t>
            </a:r>
          </a:p>
          <a:p>
            <a:pPr marL="171450" indent="-171450" algn="just">
              <a:buFont typeface="Wingdings" pitchFamily="2" charset="2"/>
              <a:buChar char="§"/>
            </a:pPr>
            <a:r>
              <a:rPr lang="fr-FR" sz="800" dirty="0" smtClean="0"/>
              <a:t>Traitement </a:t>
            </a:r>
            <a:r>
              <a:rPr lang="fr-FR" sz="800" dirty="0"/>
              <a:t>des eaux usées de toute source (industrielles, agroalimentaire, urbaine,…), </a:t>
            </a:r>
          </a:p>
          <a:p>
            <a:pPr marL="171450" indent="-171450" algn="just">
              <a:buFont typeface="Wingdings" pitchFamily="2" charset="2"/>
              <a:buChar char="§"/>
            </a:pPr>
            <a:r>
              <a:rPr lang="fr-FR" sz="800" dirty="0" smtClean="0"/>
              <a:t>Traitement </a:t>
            </a:r>
            <a:r>
              <a:rPr lang="fr-FR" sz="800" dirty="0"/>
              <a:t>et valorisation des déchets (solide et liquide), </a:t>
            </a:r>
          </a:p>
          <a:p>
            <a:pPr marL="171450" indent="-171450" algn="just">
              <a:buFont typeface="Wingdings" pitchFamily="2" charset="2"/>
              <a:buChar char="§"/>
            </a:pPr>
            <a:r>
              <a:rPr lang="fr-FR" sz="800" dirty="0" smtClean="0"/>
              <a:t>Traitement </a:t>
            </a:r>
            <a:r>
              <a:rPr lang="fr-FR" sz="800" dirty="0"/>
              <a:t>des effluents gazeux, </a:t>
            </a:r>
          </a:p>
          <a:p>
            <a:pPr marL="171450" indent="-171450" algn="just">
              <a:buFont typeface="Wingdings" pitchFamily="2" charset="2"/>
              <a:buChar char="§"/>
            </a:pPr>
            <a:r>
              <a:rPr lang="fr-FR" sz="800" dirty="0" smtClean="0"/>
              <a:t>Modélisation </a:t>
            </a:r>
            <a:r>
              <a:rPr lang="fr-FR" sz="800" dirty="0"/>
              <a:t>et simulation des procédés environnementaux, </a:t>
            </a:r>
          </a:p>
          <a:p>
            <a:pPr marL="171450" indent="-171450" algn="just">
              <a:buFont typeface="Wingdings" pitchFamily="2" charset="2"/>
              <a:buChar char="§"/>
            </a:pPr>
            <a:r>
              <a:rPr lang="fr-FR" sz="800" dirty="0" smtClean="0"/>
              <a:t>Dimensionnement </a:t>
            </a:r>
            <a:r>
              <a:rPr lang="fr-FR" sz="800" dirty="0"/>
              <a:t>et expertise des stations de traitement des eaux.</a:t>
            </a:r>
          </a:p>
        </p:txBody>
      </p:sp>
      <p:sp>
        <p:nvSpPr>
          <p:cNvPr id="14" name="ZoneTexte 13"/>
          <p:cNvSpPr txBox="1"/>
          <p:nvPr/>
        </p:nvSpPr>
        <p:spPr>
          <a:xfrm>
            <a:off x="3501009" y="3419872"/>
            <a:ext cx="3168352" cy="1938992"/>
          </a:xfrm>
          <a:prstGeom prst="rect">
            <a:avLst/>
          </a:prstGeom>
          <a:noFill/>
        </p:spPr>
        <p:txBody>
          <a:bodyPr wrap="square" rtlCol="0">
            <a:spAutoFit/>
          </a:bodyPr>
          <a:lstStyle/>
          <a:p>
            <a:pPr algn="ctr"/>
            <a:r>
              <a:rPr lang="fr-FR" sz="800" b="1" u="sng" dirty="0">
                <a:solidFill>
                  <a:srgbClr val="0070C0"/>
                </a:solidFill>
              </a:rPr>
              <a:t>TACHES ESSENTIELLES </a:t>
            </a:r>
          </a:p>
          <a:p>
            <a:pPr algn="ctr"/>
            <a:endParaRPr lang="fr-FR" sz="800" b="1" u="sng" dirty="0" smtClean="0">
              <a:solidFill>
                <a:srgbClr val="0070C0"/>
              </a:solidFill>
            </a:endParaRPr>
          </a:p>
          <a:p>
            <a:r>
              <a:rPr lang="fr-FR" sz="800" dirty="0" smtClean="0"/>
              <a:t>Le </a:t>
            </a:r>
            <a:r>
              <a:rPr lang="fr-FR" sz="800" dirty="0"/>
              <a:t>titulaire du master en Génie des Procédés de l’Environnement doit être capable de :</a:t>
            </a:r>
          </a:p>
          <a:p>
            <a:pPr marL="171450" lvl="0" indent="-171450">
              <a:buFont typeface="Wingdings" pitchFamily="2" charset="2"/>
              <a:buChar char="§"/>
            </a:pPr>
            <a:r>
              <a:rPr lang="fr-FR" sz="800" dirty="0"/>
              <a:t>Exploiter les stations de traitement des eaux </a:t>
            </a:r>
          </a:p>
          <a:p>
            <a:pPr marL="171450" lvl="0" indent="-171450">
              <a:buFont typeface="Wingdings" pitchFamily="2" charset="2"/>
              <a:buChar char="§"/>
            </a:pPr>
            <a:r>
              <a:rPr lang="fr-FR" sz="800" dirty="0"/>
              <a:t>Prendre en charge une chaîne de traitement.</a:t>
            </a:r>
          </a:p>
          <a:p>
            <a:pPr marL="171450" lvl="0" indent="-171450">
              <a:buFont typeface="Wingdings" pitchFamily="2" charset="2"/>
              <a:buChar char="§"/>
            </a:pPr>
            <a:r>
              <a:rPr lang="fr-FR" sz="800" dirty="0"/>
              <a:t>Gérer des agents travaillant sous sa responsabilité</a:t>
            </a:r>
          </a:p>
          <a:p>
            <a:pPr marL="171450" lvl="0" indent="-171450">
              <a:buFont typeface="Wingdings" pitchFamily="2" charset="2"/>
              <a:buChar char="§"/>
            </a:pPr>
            <a:r>
              <a:rPr lang="fr-FR" sz="800" dirty="0"/>
              <a:t>Mettre en œuvre les analyses de contrôle des produits, </a:t>
            </a:r>
          </a:p>
          <a:p>
            <a:pPr marL="171450" lvl="0" indent="-171450">
              <a:buFont typeface="Wingdings" pitchFamily="2" charset="2"/>
              <a:buChar char="§"/>
            </a:pPr>
            <a:r>
              <a:rPr lang="fr-FR" sz="800" dirty="0"/>
              <a:t>Interpréter les différents résultats et de contrôler leur fiabilité.</a:t>
            </a:r>
          </a:p>
          <a:p>
            <a:pPr marL="171450" lvl="0" indent="-171450">
              <a:buFont typeface="Wingdings" pitchFamily="2" charset="2"/>
              <a:buChar char="§"/>
            </a:pPr>
            <a:r>
              <a:rPr lang="fr-FR" sz="800" dirty="0"/>
              <a:t>Résoudre les problèmes d’ordre technique et chimique engendrés dans le processus de production</a:t>
            </a:r>
          </a:p>
          <a:p>
            <a:pPr marL="171450" lvl="0" indent="-171450">
              <a:buFont typeface="Wingdings" pitchFamily="2" charset="2"/>
              <a:buChar char="§"/>
            </a:pPr>
            <a:r>
              <a:rPr lang="fr-FR" sz="800" dirty="0"/>
              <a:t>Rédiger les rapports de production</a:t>
            </a:r>
          </a:p>
          <a:p>
            <a:pPr marL="171450" lvl="0" indent="-171450">
              <a:buFont typeface="Wingdings" pitchFamily="2" charset="2"/>
              <a:buChar char="§"/>
            </a:pPr>
            <a:r>
              <a:rPr lang="fr-FR" sz="800" dirty="0"/>
              <a:t>Veiller au respect des consignes de sécurité et d’hygiène.</a:t>
            </a:r>
          </a:p>
          <a:p>
            <a:r>
              <a:rPr lang="fr-FR" sz="800" dirty="0"/>
              <a:t>Cette polyvalence doit lui permettre, aussi, de dominer les différents aspects de l'entreprise et d'occuper un poste d'encadrement. </a:t>
            </a:r>
          </a:p>
        </p:txBody>
      </p:sp>
      <p:sp>
        <p:nvSpPr>
          <p:cNvPr id="15" name="ZoneTexte 14"/>
          <p:cNvSpPr txBox="1"/>
          <p:nvPr/>
        </p:nvSpPr>
        <p:spPr>
          <a:xfrm>
            <a:off x="3486743" y="5393699"/>
            <a:ext cx="3168352" cy="3293209"/>
          </a:xfrm>
          <a:prstGeom prst="rect">
            <a:avLst/>
          </a:prstGeom>
          <a:noFill/>
        </p:spPr>
        <p:txBody>
          <a:bodyPr wrap="square" rtlCol="0">
            <a:spAutoFit/>
          </a:bodyPr>
          <a:lstStyle/>
          <a:p>
            <a:pPr algn="ctr"/>
            <a:r>
              <a:rPr lang="fr-FR" sz="800" b="1" u="sng" dirty="0">
                <a:solidFill>
                  <a:srgbClr val="0070C0"/>
                </a:solidFill>
              </a:rPr>
              <a:t>LIEU DE TRAVAIL</a:t>
            </a:r>
            <a:r>
              <a:rPr lang="fr-FR" sz="800" u="sng" dirty="0">
                <a:solidFill>
                  <a:srgbClr val="0070C0"/>
                </a:solidFill>
              </a:rPr>
              <a:t> </a:t>
            </a:r>
            <a:endParaRPr lang="fr-FR" sz="800" u="sng" dirty="0" smtClean="0">
              <a:solidFill>
                <a:srgbClr val="0070C0"/>
              </a:solidFill>
            </a:endParaRPr>
          </a:p>
          <a:p>
            <a:pPr algn="ctr"/>
            <a:endParaRPr lang="fr-FR" sz="800" dirty="0">
              <a:solidFill>
                <a:srgbClr val="0070C0"/>
              </a:solidFill>
            </a:endParaRPr>
          </a:p>
          <a:p>
            <a:r>
              <a:rPr lang="fr-FR" sz="800" dirty="0"/>
              <a:t>Le diplômé en Génie des Procédés de l’Environnement est préparé pour occuper l’un des  postes suivants : </a:t>
            </a:r>
          </a:p>
          <a:p>
            <a:pPr marL="171450" lvl="0" indent="-171450">
              <a:buFont typeface="Wingdings" pitchFamily="2" charset="2"/>
              <a:buChar char="§"/>
            </a:pPr>
            <a:r>
              <a:rPr lang="fr-FR" sz="800" dirty="0"/>
              <a:t>Ingénieur production/fabrication</a:t>
            </a:r>
          </a:p>
          <a:p>
            <a:pPr marL="171450" lvl="0" indent="-171450">
              <a:buFont typeface="Wingdings" pitchFamily="2" charset="2"/>
              <a:buChar char="§"/>
            </a:pPr>
            <a:r>
              <a:rPr lang="fr-FR" sz="800" dirty="0"/>
              <a:t>Ingénieur qualité</a:t>
            </a:r>
          </a:p>
          <a:p>
            <a:pPr marL="171450" lvl="0" indent="-171450">
              <a:buFont typeface="Wingdings" pitchFamily="2" charset="2"/>
              <a:buChar char="§"/>
            </a:pPr>
            <a:r>
              <a:rPr lang="fr-FR" sz="800" dirty="0"/>
              <a:t>Ingénieur environnement</a:t>
            </a:r>
          </a:p>
          <a:p>
            <a:pPr marL="171450" lvl="0" indent="-171450">
              <a:buFont typeface="Wingdings" pitchFamily="2" charset="2"/>
              <a:buChar char="§"/>
            </a:pPr>
            <a:r>
              <a:rPr lang="fr-FR" sz="800" dirty="0"/>
              <a:t>Ingénieur procédé </a:t>
            </a:r>
          </a:p>
          <a:p>
            <a:pPr marL="171450" lvl="0" indent="-171450">
              <a:buFont typeface="Wingdings" pitchFamily="2" charset="2"/>
              <a:buChar char="§"/>
            </a:pPr>
            <a:r>
              <a:rPr lang="fr-FR" sz="800" dirty="0"/>
              <a:t>Ingénieur génie chimique</a:t>
            </a:r>
          </a:p>
          <a:p>
            <a:pPr marL="171450" lvl="0" indent="-171450">
              <a:buFont typeface="Wingdings" pitchFamily="2" charset="2"/>
              <a:buChar char="§"/>
            </a:pPr>
            <a:r>
              <a:rPr lang="fr-FR" sz="800" dirty="0"/>
              <a:t>Ingénieur R&amp;D</a:t>
            </a:r>
          </a:p>
          <a:p>
            <a:pPr marL="171450" lvl="0" indent="-171450">
              <a:buFont typeface="Wingdings" pitchFamily="2" charset="2"/>
              <a:buChar char="§"/>
            </a:pPr>
            <a:r>
              <a:rPr lang="fr-FR" sz="800" dirty="0"/>
              <a:t>Chef de projet</a:t>
            </a:r>
          </a:p>
          <a:p>
            <a:r>
              <a:rPr lang="fr-FR" sz="800" dirty="0"/>
              <a:t>Les diplômés peuvent intégrer les entreprises suivantes : </a:t>
            </a:r>
          </a:p>
          <a:p>
            <a:pPr marL="171450" lvl="0" indent="-171450">
              <a:buFont typeface="Wingdings" pitchFamily="2" charset="2"/>
              <a:buChar char="§"/>
            </a:pPr>
            <a:r>
              <a:rPr lang="fr-FR" sz="800" dirty="0"/>
              <a:t>Société des Eaux et de l'Assainissement d'Alger (SEAAL), </a:t>
            </a:r>
          </a:p>
          <a:p>
            <a:pPr marL="171450" lvl="0" indent="-171450">
              <a:buFont typeface="Wingdings" pitchFamily="2" charset="2"/>
              <a:buChar char="§"/>
            </a:pPr>
            <a:r>
              <a:rPr lang="fr-FR" sz="800" dirty="0"/>
              <a:t>Les stations de traitement des eaux potables et les stations d’épuration des eaux usées, </a:t>
            </a:r>
          </a:p>
          <a:p>
            <a:pPr marL="171450" lvl="0" indent="-171450">
              <a:buFont typeface="Wingdings" pitchFamily="2" charset="2"/>
              <a:buChar char="§"/>
            </a:pPr>
            <a:r>
              <a:rPr lang="fr-FR" sz="800" dirty="0"/>
              <a:t>Les usines de dessalement de l'eau de mer, </a:t>
            </a:r>
          </a:p>
          <a:p>
            <a:pPr marL="171450" lvl="0" indent="-171450">
              <a:buFont typeface="Wingdings" pitchFamily="2" charset="2"/>
              <a:buChar char="§"/>
            </a:pPr>
            <a:r>
              <a:rPr lang="fr-FR" sz="800" dirty="0"/>
              <a:t>Traitement des déchets, </a:t>
            </a:r>
          </a:p>
          <a:p>
            <a:pPr marL="171450" lvl="0" indent="-171450">
              <a:buFont typeface="Wingdings" pitchFamily="2" charset="2"/>
              <a:buChar char="§"/>
            </a:pPr>
            <a:r>
              <a:rPr lang="fr-FR" sz="800" dirty="0"/>
              <a:t>SONATRACH,</a:t>
            </a:r>
          </a:p>
          <a:p>
            <a:pPr marL="171450" lvl="0" indent="-171450">
              <a:buFont typeface="Wingdings" pitchFamily="2" charset="2"/>
              <a:buChar char="§"/>
            </a:pPr>
            <a:r>
              <a:rPr lang="fr-FR" sz="800" dirty="0"/>
              <a:t> NAFTAL, </a:t>
            </a:r>
          </a:p>
          <a:p>
            <a:pPr marL="171450" lvl="0" indent="-171450">
              <a:buFont typeface="Wingdings" pitchFamily="2" charset="2"/>
              <a:buChar char="§"/>
            </a:pPr>
            <a:r>
              <a:rPr lang="fr-FR" sz="800" dirty="0"/>
              <a:t>Bureaux d’études </a:t>
            </a:r>
          </a:p>
          <a:p>
            <a:pPr marL="171450" lvl="0" indent="-171450">
              <a:buFont typeface="Wingdings" pitchFamily="2" charset="2"/>
              <a:buChar char="§"/>
            </a:pPr>
            <a:r>
              <a:rPr lang="fr-FR" sz="800" dirty="0"/>
              <a:t>les laboratoires de recherche </a:t>
            </a:r>
          </a:p>
          <a:p>
            <a:pPr marL="171450" lvl="0" indent="-171450">
              <a:buFont typeface="Wingdings" pitchFamily="2" charset="2"/>
              <a:buChar char="§"/>
            </a:pPr>
            <a:r>
              <a:rPr lang="fr-FR" sz="800" dirty="0"/>
              <a:t>Direction de l’environnement </a:t>
            </a:r>
          </a:p>
          <a:p>
            <a:pPr marL="171450" lvl="0" indent="-171450">
              <a:buFont typeface="Wingdings" pitchFamily="2" charset="2"/>
              <a:buChar char="§"/>
            </a:pPr>
            <a:r>
              <a:rPr lang="fr-FR" sz="800" dirty="0"/>
              <a:t>Les instituts de formation professionnels, </a:t>
            </a:r>
          </a:p>
          <a:p>
            <a:pPr marL="171450" lvl="0" indent="-171450">
              <a:buFont typeface="Wingdings" pitchFamily="2" charset="2"/>
              <a:buChar char="§"/>
            </a:pPr>
            <a:r>
              <a:rPr lang="fr-FR" sz="800" dirty="0"/>
              <a:t>Les cimenteries, </a:t>
            </a:r>
          </a:p>
          <a:p>
            <a:pPr marL="171450" lvl="0" indent="-171450">
              <a:buFont typeface="Wingdings" pitchFamily="2" charset="2"/>
              <a:buChar char="§"/>
            </a:pPr>
            <a:r>
              <a:rPr lang="fr-FR" sz="800" dirty="0"/>
              <a:t>ONA, … et dans d’autres grands groupes industriels répartis à travers tout le territoire national. </a:t>
            </a:r>
          </a:p>
        </p:txBody>
      </p:sp>
      <p:sp>
        <p:nvSpPr>
          <p:cNvPr id="16" name="ZoneTexte 15"/>
          <p:cNvSpPr txBox="1"/>
          <p:nvPr/>
        </p:nvSpPr>
        <p:spPr>
          <a:xfrm>
            <a:off x="3889750" y="8697944"/>
            <a:ext cx="2707602" cy="307777"/>
          </a:xfrm>
          <a:prstGeom prst="rect">
            <a:avLst/>
          </a:prstGeom>
          <a:noFill/>
        </p:spPr>
        <p:txBody>
          <a:bodyPr wrap="square" rtlCol="0">
            <a:spAutoFit/>
          </a:bodyPr>
          <a:lstStyle/>
          <a:p>
            <a:pPr algn="ctr"/>
            <a:r>
              <a:rPr lang="fr-FR" sz="700" b="1" i="1" dirty="0">
                <a:solidFill>
                  <a:srgbClr val="0070C0"/>
                </a:solidFill>
              </a:rPr>
              <a:t>Réalisé par :  Dr. NOUIOUA Asma</a:t>
            </a:r>
          </a:p>
          <a:p>
            <a:pPr algn="ctr"/>
            <a:r>
              <a:rPr lang="fr-FR" sz="700" b="1" i="1" dirty="0">
                <a:solidFill>
                  <a:srgbClr val="0070C0"/>
                </a:solidFill>
              </a:rPr>
              <a:t>Chef de filière de Génie des </a:t>
            </a:r>
            <a:r>
              <a:rPr lang="fr-FR" sz="700" b="1" i="1" dirty="0" smtClean="0">
                <a:solidFill>
                  <a:srgbClr val="0070C0"/>
                </a:solidFill>
              </a:rPr>
              <a:t>procédés</a:t>
            </a:r>
            <a:endParaRPr lang="fr-FR" sz="700" b="1" i="1" dirty="0">
              <a:solidFill>
                <a:srgbClr val="0070C0"/>
              </a:solidFill>
            </a:endParaRPr>
          </a:p>
        </p:txBody>
      </p:sp>
      <p:pic>
        <p:nvPicPr>
          <p:cNvPr id="17" name="Image 16"/>
          <p:cNvPicPr/>
          <p:nvPr/>
        </p:nvPicPr>
        <p:blipFill>
          <a:blip r:embed="rId3" cstate="print">
            <a:extLst>
              <a:ext uri="{28A0092B-C50C-407E-A947-70E740481C1C}">
                <a14:useLocalDpi xmlns:a14="http://schemas.microsoft.com/office/drawing/2010/main" xmlns="" val="0"/>
              </a:ext>
            </a:extLst>
          </a:blip>
          <a:stretch>
            <a:fillRect/>
          </a:stretch>
        </p:blipFill>
        <p:spPr>
          <a:xfrm>
            <a:off x="582492" y="425382"/>
            <a:ext cx="614260" cy="754985"/>
          </a:xfrm>
          <a:prstGeom prst="rect">
            <a:avLst/>
          </a:prstGeom>
        </p:spPr>
      </p:pic>
      <p:pic>
        <p:nvPicPr>
          <p:cNvPr id="19" name="Image 18"/>
          <p:cNvPicPr/>
          <p:nvPr/>
        </p:nvPicPr>
        <p:blipFill>
          <a:blip r:embed="rId3" cstate="print">
            <a:extLst>
              <a:ext uri="{28A0092B-C50C-407E-A947-70E740481C1C}">
                <a14:useLocalDpi xmlns:a14="http://schemas.microsoft.com/office/drawing/2010/main" xmlns="" val="0"/>
              </a:ext>
            </a:extLst>
          </a:blip>
          <a:stretch>
            <a:fillRect/>
          </a:stretch>
        </p:blipFill>
        <p:spPr>
          <a:xfrm>
            <a:off x="5695061" y="432641"/>
            <a:ext cx="614260" cy="747727"/>
          </a:xfrm>
          <a:prstGeom prst="rect">
            <a:avLst/>
          </a:prstGeom>
        </p:spPr>
      </p:pic>
      <p:pic>
        <p:nvPicPr>
          <p:cNvPr id="1028" name="Picture 4" descr="Composition du cercle de pollution environnementale - vecteur stock |  Crushpixel"/>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629438" y="7265908"/>
            <a:ext cx="823899" cy="823899"/>
          </a:xfrm>
          <a:prstGeom prst="rect">
            <a:avLst/>
          </a:prstGeom>
          <a:noFill/>
          <a:extLst>
            <a:ext uri="{909E8E84-426E-40DD-AFC4-6F175D3DCCD1}">
              <a14:hiddenFill xmlns:a14="http://schemas.microsoft.com/office/drawing/2010/main" xmlns="">
                <a:solidFill>
                  <a:srgbClr val="FFFFFF"/>
                </a:solidFill>
              </a14:hiddenFill>
            </a:ext>
          </a:extLst>
        </p:spPr>
      </p:pic>
      <p:sp>
        <p:nvSpPr>
          <p:cNvPr id="20" name="AutoShape 6" descr="Compositions De Lécologie De La Pollution Vecteurs libres de droits et plus  d'images vectorielles de Pollution de l'eau - iStock"/>
          <p:cNvSpPr>
            <a:spLocks noChangeAspect="1" noChangeArrowheads="1"/>
          </p:cNvSpPr>
          <p:nvPr/>
        </p:nvSpPr>
        <p:spPr bwMode="auto">
          <a:xfrm>
            <a:off x="155575" y="-144462"/>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 name="AutoShape 8" descr="Compositions De Lécologie De La Pollution Vecteurs libres de droits et plus  d'images vectorielles de Pollution de l'eau - iStock"/>
          <p:cNvSpPr>
            <a:spLocks noChangeAspect="1" noChangeArrowheads="1"/>
          </p:cNvSpPr>
          <p:nvPr/>
        </p:nvSpPr>
        <p:spPr bwMode="auto">
          <a:xfrm>
            <a:off x="307975" y="7938"/>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3" name="Picture 9" descr="C:\Users\Admin\Desktop\porte ouverte\istockphoto-1201251214-1024x1024.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836712" y="7596336"/>
            <a:ext cx="2235877" cy="1368152"/>
          </a:xfrm>
          <a:prstGeom prst="rect">
            <a:avLst/>
          </a:prstGeom>
          <a:noFill/>
          <a:extLst>
            <a:ext uri="{909E8E84-426E-40DD-AFC4-6F175D3DCCD1}">
              <a14:hiddenFill xmlns:a14="http://schemas.microsoft.com/office/drawing/2010/main" xmlns="">
                <a:solidFill>
                  <a:srgbClr val="FFFFFF"/>
                </a:solidFill>
              </a14:hiddenFill>
            </a:ext>
          </a:extLst>
        </p:spPr>
      </p:pic>
      <p:pic>
        <p:nvPicPr>
          <p:cNvPr id="1037" name="Picture 13" descr="Icône De Protection De L'environnement Verte, Vert, Protection  Environnementale, Icône Fichier PNG et PSD pour le téléchargement libre"/>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517233" y="5825749"/>
            <a:ext cx="798583" cy="798583"/>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209488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80</TotalTime>
  <Words>226</Words>
  <Application>Microsoft Office PowerPoint</Application>
  <PresentationFormat>Affichage à l'écran (4:3)</PresentationFormat>
  <Paragraphs>69</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Vagues</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ASSOU96</cp:lastModifiedBy>
  <cp:revision>10</cp:revision>
  <cp:lastPrinted>2022-03-20T09:07:48Z</cp:lastPrinted>
  <dcterms:created xsi:type="dcterms:W3CDTF">2022-03-19T16:53:03Z</dcterms:created>
  <dcterms:modified xsi:type="dcterms:W3CDTF">2022-05-17T08:27:53Z</dcterms:modified>
</cp:coreProperties>
</file>