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7" r:id="rId2"/>
  </p:sldIdLst>
  <p:sldSz cx="6858000" cy="9144000" type="screen4x3"/>
  <p:notesSz cx="6742113"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452" y="-16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79C3317F-7EE9-4F0C-875B-B93ED5F8AE8A}" type="datetimeFigureOut">
              <a:rPr lang="fr-FR" smtClean="0"/>
              <a:pPr/>
              <a:t>17/05/2022</a:t>
            </a:fld>
            <a:endParaRPr lang="fr-FR"/>
          </a:p>
        </p:txBody>
      </p:sp>
      <p:sp>
        <p:nvSpPr>
          <p:cNvPr id="4" name="Espace réservé du pied de page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999095EC-49CF-44A7-94FC-5A3C3B58893A}" type="slidenum">
              <a:rPr lang="fr-FR" smtClean="0"/>
              <a:pPr/>
              <a:t>‹N°›</a:t>
            </a:fld>
            <a:endParaRPr lang="fr-FR"/>
          </a:p>
        </p:txBody>
      </p:sp>
    </p:spTree>
    <p:extLst>
      <p:ext uri="{BB962C8B-B14F-4D97-AF65-F5344CB8AC3E}">
        <p14:creationId xmlns:p14="http://schemas.microsoft.com/office/powerpoint/2010/main" xmlns="" val="72968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0BB11C8F-D68A-4695-8CE3-5BE829AE5C18}" type="datetimeFigureOut">
              <a:rPr lang="fr-FR" smtClean="0"/>
              <a:pPr/>
              <a:t>17/05/2022</a:t>
            </a:fld>
            <a:endParaRPr lang="fr-FR"/>
          </a:p>
        </p:txBody>
      </p:sp>
      <p:sp>
        <p:nvSpPr>
          <p:cNvPr id="4" name="Espace réservé de l'image des diapositives 3"/>
          <p:cNvSpPr>
            <a:spLocks noGrp="1" noRot="1" noChangeAspect="1"/>
          </p:cNvSpPr>
          <p:nvPr>
            <p:ph type="sldImg" idx="2"/>
          </p:nvPr>
        </p:nvSpPr>
        <p:spPr>
          <a:xfrm>
            <a:off x="1982788" y="739775"/>
            <a:ext cx="2776537" cy="37036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4688" y="4689475"/>
            <a:ext cx="5392737" cy="444341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C9E512AA-0113-42B7-93EB-30BABF09EE4E}" type="slidenum">
              <a:rPr lang="fr-FR" smtClean="0"/>
              <a:pPr/>
              <a:t>‹N°›</a:t>
            </a:fld>
            <a:endParaRPr lang="fr-FR"/>
          </a:p>
        </p:txBody>
      </p:sp>
    </p:spTree>
    <p:extLst>
      <p:ext uri="{BB962C8B-B14F-4D97-AF65-F5344CB8AC3E}">
        <p14:creationId xmlns:p14="http://schemas.microsoft.com/office/powerpoint/2010/main" xmlns="" val="108214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982788" y="739775"/>
            <a:ext cx="2776537"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9E512AA-0113-42B7-93EB-30BABF09EE4E}" type="slidenum">
              <a:rPr lang="fr-FR" smtClean="0"/>
              <a:pPr/>
              <a:t>1</a:t>
            </a:fld>
            <a:endParaRPr lang="fr-FR"/>
          </a:p>
        </p:txBody>
      </p:sp>
    </p:spTree>
    <p:extLst>
      <p:ext uri="{BB962C8B-B14F-4D97-AF65-F5344CB8AC3E}">
        <p14:creationId xmlns:p14="http://schemas.microsoft.com/office/powerpoint/2010/main" xmlns="" val="2075110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138617"/>
            <a:ext cx="6542532" cy="177544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133600"/>
            <a:ext cx="5829300" cy="2373477"/>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028700" y="4741334"/>
            <a:ext cx="4800600" cy="1964267"/>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grpSp>
        <p:nvGrpSpPr>
          <p:cNvPr id="15" name="Group 14"/>
          <p:cNvGrpSpPr>
            <a:grpSpLocks noChangeAspect="1"/>
          </p:cNvGrpSpPr>
          <p:nvPr/>
        </p:nvGrpSpPr>
        <p:grpSpPr bwMode="hidden">
          <a:xfrm>
            <a:off x="158749" y="952255"/>
            <a:ext cx="6542532" cy="177544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1930403"/>
            <a:ext cx="1543050" cy="5983111"/>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342900" y="1930400"/>
            <a:ext cx="4514850" cy="5983112"/>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171450" y="304800"/>
            <a:ext cx="6521958" cy="6315456"/>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80" y="5604789"/>
            <a:ext cx="2157322" cy="95203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433720"/>
            <a:ext cx="4158386" cy="113351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8" y="5450085"/>
            <a:ext cx="4100985" cy="103236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432235"/>
            <a:ext cx="2481000" cy="868732"/>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411408"/>
            <a:ext cx="6542532" cy="1773165"/>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284747"/>
            <a:ext cx="5829300" cy="2032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025526" y="1916599"/>
            <a:ext cx="4813301" cy="1253068"/>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9" name="Content Placeholder 8"/>
          <p:cNvSpPr>
            <a:spLocks noGrp="1"/>
          </p:cNvSpPr>
          <p:nvPr>
            <p:ph sz="quarter" idx="13"/>
          </p:nvPr>
        </p:nvSpPr>
        <p:spPr>
          <a:xfrm>
            <a:off x="507491"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3483864"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507492" y="3570819"/>
            <a:ext cx="2866644" cy="853016"/>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508002" y="4572004"/>
            <a:ext cx="2865041"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86150" y="3570817"/>
            <a:ext cx="2866644" cy="853016"/>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483769" y="4572004"/>
            <a:ext cx="2866644"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952256"/>
            <a:ext cx="6542532" cy="1773165"/>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4" name="Text Placeholder 3"/>
          <p:cNvSpPr>
            <a:spLocks noGrp="1"/>
          </p:cNvSpPr>
          <p:nvPr>
            <p:ph type="body" sz="half" idx="2"/>
          </p:nvPr>
        </p:nvSpPr>
        <p:spPr>
          <a:xfrm>
            <a:off x="685800" y="4775203"/>
            <a:ext cx="2514600" cy="2540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158749" y="952255"/>
            <a:ext cx="6542532" cy="177544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048000"/>
            <a:ext cx="2514600" cy="1670304"/>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3488972" y="2438400"/>
            <a:ext cx="2928057" cy="508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138617"/>
            <a:ext cx="6542532" cy="177544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51556"/>
            <a:ext cx="2859484" cy="3239912"/>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3651250" y="3714047"/>
            <a:ext cx="2863850" cy="3228623"/>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3" name="Picture Placeholder 2"/>
          <p:cNvSpPr>
            <a:spLocks noGrp="1"/>
          </p:cNvSpPr>
          <p:nvPr>
            <p:ph type="pic" idx="1"/>
          </p:nvPr>
        </p:nvSpPr>
        <p:spPr>
          <a:xfrm>
            <a:off x="628650" y="1828800"/>
            <a:ext cx="2674620" cy="390144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04800"/>
            <a:ext cx="6521958" cy="329184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239240"/>
            <a:ext cx="6542532" cy="1773165"/>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51104"/>
            <a:ext cx="6172200" cy="167030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3872755" y="8333556"/>
            <a:ext cx="2840018" cy="486833"/>
          </a:xfrm>
          <a:prstGeom prst="rect">
            <a:avLst/>
          </a:prstGeom>
        </p:spPr>
        <p:txBody>
          <a:bodyPr vert="horz" lIns="91440" tIns="45720" rIns="91440" bIns="45720" rtlCol="0" anchor="ctr"/>
          <a:lstStyle>
            <a:lvl1pPr algn="r">
              <a:defRPr sz="1000">
                <a:solidFill>
                  <a:schemeClr val="tx2"/>
                </a:solidFill>
              </a:defRPr>
            </a:lvl1pPr>
          </a:lstStyle>
          <a:p>
            <a:fld id="{AA309A6D-C09C-4548-B29A-6CF363A7E532}" type="datetimeFigureOut">
              <a:rPr lang="fr-FR" smtClean="0"/>
              <a:pPr/>
              <a:t>17/05/2022</a:t>
            </a:fld>
            <a:endParaRPr lang="fr-BE"/>
          </a:p>
        </p:txBody>
      </p:sp>
      <p:sp>
        <p:nvSpPr>
          <p:cNvPr id="5" name="Footer Placeholder 4"/>
          <p:cNvSpPr>
            <a:spLocks noGrp="1"/>
          </p:cNvSpPr>
          <p:nvPr>
            <p:ph type="ftr" sz="quarter" idx="3"/>
          </p:nvPr>
        </p:nvSpPr>
        <p:spPr>
          <a:xfrm>
            <a:off x="145231" y="8333556"/>
            <a:ext cx="2840018" cy="486833"/>
          </a:xfrm>
          <a:prstGeom prst="rect">
            <a:avLst/>
          </a:prstGeom>
        </p:spPr>
        <p:txBody>
          <a:bodyPr vert="horz" lIns="91440" tIns="45720" rIns="91440" bIns="45720" rtlCol="0" anchor="ctr"/>
          <a:lstStyle>
            <a:lvl1pPr algn="l">
              <a:defRPr sz="1000">
                <a:solidFill>
                  <a:schemeClr val="tx2"/>
                </a:solidFill>
              </a:defRPr>
            </a:lvl1pPr>
          </a:lstStyle>
          <a:p>
            <a:endParaRPr lang="fr-BE"/>
          </a:p>
        </p:txBody>
      </p:sp>
      <p:sp>
        <p:nvSpPr>
          <p:cNvPr id="6" name="Slide Number Placeholder 5"/>
          <p:cNvSpPr>
            <a:spLocks noGrp="1"/>
          </p:cNvSpPr>
          <p:nvPr>
            <p:ph type="sldNum" sz="quarter" idx="4"/>
          </p:nvPr>
        </p:nvSpPr>
        <p:spPr>
          <a:xfrm>
            <a:off x="2993317" y="8333554"/>
            <a:ext cx="871370" cy="486833"/>
          </a:xfrm>
          <a:prstGeom prst="rect">
            <a:avLst/>
          </a:prstGeom>
        </p:spPr>
        <p:txBody>
          <a:bodyPr vert="horz" lIns="91440" tIns="45720" rIns="91440" bIns="45720" rtlCol="0" anchor="ctr"/>
          <a:lstStyle>
            <a:lvl1pPr algn="ctr">
              <a:defRPr sz="1000">
                <a:solidFill>
                  <a:schemeClr val="tx2"/>
                </a:solidFill>
              </a:defRPr>
            </a:lvl1pPr>
          </a:lstStyle>
          <a:p>
            <a:fld id="{CF4668DC-857F-487D-BFFA-8C0CA5037977}" type="slidenum">
              <a:rPr lang="fr-BE" smtClean="0"/>
              <a:pPr/>
              <a:t>‹N°›</a:t>
            </a:fld>
            <a:endParaRPr lang="fr-BE"/>
          </a:p>
        </p:txBody>
      </p:sp>
      <p:sp>
        <p:nvSpPr>
          <p:cNvPr id="3" name="Text Placeholder 2"/>
          <p:cNvSpPr>
            <a:spLocks noGrp="1"/>
          </p:cNvSpPr>
          <p:nvPr>
            <p:ph type="body" idx="1"/>
          </p:nvPr>
        </p:nvSpPr>
        <p:spPr>
          <a:xfrm>
            <a:off x="654051" y="3567289"/>
            <a:ext cx="5556250" cy="460092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96752" y="395536"/>
            <a:ext cx="4536504" cy="784830"/>
          </a:xfrm>
          <a:prstGeom prst="rect">
            <a:avLst/>
          </a:prstGeom>
          <a:noFill/>
        </p:spPr>
        <p:txBody>
          <a:bodyPr wrap="square" rtlCol="0">
            <a:spAutoFit/>
          </a:bodyPr>
          <a:lstStyle/>
          <a:p>
            <a:pPr algn="ctr"/>
            <a:r>
              <a:rPr lang="fr-FR" sz="900" b="1" dirty="0"/>
              <a:t>République Algérienne Démocratique et Populaire</a:t>
            </a:r>
          </a:p>
          <a:p>
            <a:pPr algn="ctr"/>
            <a:r>
              <a:rPr lang="fr-FR" sz="900" b="1" dirty="0"/>
              <a:t>Ministère de l'Enseignement Supérieur et de la Recherche Scientifique</a:t>
            </a:r>
          </a:p>
          <a:p>
            <a:pPr algn="ctr"/>
            <a:r>
              <a:rPr lang="fr-FR" sz="900" b="1" dirty="0"/>
              <a:t>Université Mohamed </a:t>
            </a:r>
            <a:r>
              <a:rPr lang="fr-FR" sz="900" b="1" dirty="0" err="1"/>
              <a:t>Khider</a:t>
            </a:r>
            <a:r>
              <a:rPr lang="fr-FR" sz="900" b="1" dirty="0"/>
              <a:t> - Biskra</a:t>
            </a:r>
          </a:p>
          <a:p>
            <a:pPr algn="ctr"/>
            <a:r>
              <a:rPr lang="fr-FR" sz="900" b="1" dirty="0"/>
              <a:t>Faculté des Sciences et de la Technologie</a:t>
            </a:r>
          </a:p>
          <a:p>
            <a:pPr algn="ctr"/>
            <a:r>
              <a:rPr lang="fr-FR" sz="900" b="1" dirty="0"/>
              <a:t>Département de : Chimie Industrielle</a:t>
            </a:r>
          </a:p>
        </p:txBody>
      </p:sp>
      <p:sp>
        <p:nvSpPr>
          <p:cNvPr id="3" name="ZoneTexte 2"/>
          <p:cNvSpPr txBox="1"/>
          <p:nvPr/>
        </p:nvSpPr>
        <p:spPr>
          <a:xfrm>
            <a:off x="836712" y="1405389"/>
            <a:ext cx="5184576" cy="707886"/>
          </a:xfrm>
          <a:prstGeom prst="rect">
            <a:avLst/>
          </a:prstGeom>
          <a:noFill/>
        </p:spPr>
        <p:txBody>
          <a:bodyPr wrap="square" rtlCol="0">
            <a:spAutoFit/>
          </a:bodyPr>
          <a:lstStyle/>
          <a:p>
            <a:pPr algn="ctr"/>
            <a:r>
              <a:rPr lang="fr-FR" sz="2000" b="1" i="1" dirty="0">
                <a:solidFill>
                  <a:schemeClr val="bg1"/>
                </a:solidFill>
              </a:rPr>
              <a:t>FICHE D’IDENTITE DU </a:t>
            </a:r>
            <a:r>
              <a:rPr lang="fr-FR" sz="2000" b="1" i="1" dirty="0" smtClean="0">
                <a:solidFill>
                  <a:schemeClr val="bg1"/>
                </a:solidFill>
              </a:rPr>
              <a:t>LICENCE </a:t>
            </a:r>
            <a:r>
              <a:rPr lang="fr-FR" sz="2000" b="1" i="1" dirty="0">
                <a:solidFill>
                  <a:schemeClr val="bg1"/>
                </a:solidFill>
              </a:rPr>
              <a:t>EN </a:t>
            </a:r>
          </a:p>
          <a:p>
            <a:pPr algn="ctr"/>
            <a:r>
              <a:rPr lang="fr-FR" sz="2000" b="1" i="1" dirty="0">
                <a:solidFill>
                  <a:schemeClr val="bg1"/>
                </a:solidFill>
              </a:rPr>
              <a:t>GENIE DES </a:t>
            </a:r>
            <a:r>
              <a:rPr lang="fr-FR" sz="2000" b="1" i="1" dirty="0" smtClean="0">
                <a:solidFill>
                  <a:schemeClr val="bg1"/>
                </a:solidFill>
              </a:rPr>
              <a:t>PROCEDES</a:t>
            </a:r>
            <a:endParaRPr lang="fr-FR" sz="2000" b="1" i="1" dirty="0">
              <a:solidFill>
                <a:schemeClr val="bg1"/>
              </a:solidFill>
            </a:endParaRPr>
          </a:p>
        </p:txBody>
      </p:sp>
      <p:sp>
        <p:nvSpPr>
          <p:cNvPr id="11" name="ZoneTexte 10"/>
          <p:cNvSpPr txBox="1"/>
          <p:nvPr/>
        </p:nvSpPr>
        <p:spPr>
          <a:xfrm>
            <a:off x="404664" y="2423953"/>
            <a:ext cx="3176736" cy="707886"/>
          </a:xfrm>
          <a:prstGeom prst="rect">
            <a:avLst/>
          </a:prstGeom>
          <a:noFill/>
        </p:spPr>
        <p:txBody>
          <a:bodyPr wrap="square" rtlCol="0">
            <a:spAutoFit/>
          </a:bodyPr>
          <a:lstStyle/>
          <a:p>
            <a:pPr lvl="0"/>
            <a:r>
              <a:rPr lang="fr-FR" sz="800" b="1" i="1" u="sng" dirty="0">
                <a:solidFill>
                  <a:schemeClr val="bg2">
                    <a:lumMod val="50000"/>
                  </a:schemeClr>
                </a:solidFill>
              </a:rPr>
              <a:t>DENOMINATION DE LA SPECIALITE</a:t>
            </a:r>
            <a:r>
              <a:rPr lang="fr-FR" sz="800" b="1" i="1" dirty="0">
                <a:solidFill>
                  <a:schemeClr val="bg2">
                    <a:lumMod val="50000"/>
                  </a:schemeClr>
                </a:solidFill>
              </a:rPr>
              <a:t> </a:t>
            </a:r>
            <a:endParaRPr lang="fr-FR" sz="800" i="1" dirty="0">
              <a:solidFill>
                <a:schemeClr val="bg2">
                  <a:lumMod val="50000"/>
                </a:schemeClr>
              </a:solidFill>
            </a:endParaRPr>
          </a:p>
          <a:p>
            <a:r>
              <a:rPr lang="fr-FR" sz="800" b="1" dirty="0"/>
              <a:t>Domaine :</a:t>
            </a:r>
            <a:r>
              <a:rPr lang="fr-FR" sz="800" dirty="0"/>
              <a:t> Sciences  et </a:t>
            </a:r>
            <a:r>
              <a:rPr lang="fr-FR" sz="800" dirty="0" smtClean="0"/>
              <a:t>Technologies</a:t>
            </a:r>
          </a:p>
          <a:p>
            <a:r>
              <a:rPr lang="fr-FR" sz="800" b="1" dirty="0" smtClean="0"/>
              <a:t>Filière :</a:t>
            </a:r>
            <a:r>
              <a:rPr lang="fr-FR" sz="800" dirty="0" smtClean="0"/>
              <a:t> Génie des procédés</a:t>
            </a:r>
          </a:p>
          <a:p>
            <a:r>
              <a:rPr lang="fr-FR" sz="800" b="1" i="1" u="sng" dirty="0" smtClean="0">
                <a:solidFill>
                  <a:schemeClr val="bg2">
                    <a:lumMod val="50000"/>
                  </a:schemeClr>
                </a:solidFill>
              </a:rPr>
              <a:t>CYCLE DE FORMATION</a:t>
            </a:r>
            <a:endParaRPr lang="fr-FR" sz="800" i="1" dirty="0" smtClean="0">
              <a:solidFill>
                <a:schemeClr val="bg2">
                  <a:lumMod val="50000"/>
                </a:schemeClr>
              </a:solidFill>
            </a:endParaRPr>
          </a:p>
          <a:p>
            <a:r>
              <a:rPr lang="fr-FR" sz="800" dirty="0" smtClean="0"/>
              <a:t>Licence</a:t>
            </a:r>
            <a:endParaRPr lang="fr-FR" sz="800" dirty="0"/>
          </a:p>
        </p:txBody>
      </p:sp>
      <p:sp>
        <p:nvSpPr>
          <p:cNvPr id="12" name="ZoneTexte 11"/>
          <p:cNvSpPr txBox="1"/>
          <p:nvPr/>
        </p:nvSpPr>
        <p:spPr>
          <a:xfrm>
            <a:off x="260649" y="3392579"/>
            <a:ext cx="3168352" cy="2308324"/>
          </a:xfrm>
          <a:prstGeom prst="rect">
            <a:avLst/>
          </a:prstGeom>
          <a:noFill/>
        </p:spPr>
        <p:txBody>
          <a:bodyPr wrap="square" rtlCol="0">
            <a:spAutoFit/>
          </a:bodyPr>
          <a:lstStyle/>
          <a:p>
            <a:pPr lvl="0" algn="ctr"/>
            <a:r>
              <a:rPr lang="fr-FR" sz="800" b="1" u="sng" dirty="0">
                <a:solidFill>
                  <a:schemeClr val="bg2">
                    <a:lumMod val="50000"/>
                  </a:schemeClr>
                </a:solidFill>
              </a:rPr>
              <a:t>DESCRIPTION DE LA SPECIALITE</a:t>
            </a:r>
            <a:r>
              <a:rPr lang="fr-FR" sz="800" dirty="0">
                <a:solidFill>
                  <a:schemeClr val="bg2">
                    <a:lumMod val="50000"/>
                  </a:schemeClr>
                </a:solidFill>
              </a:rPr>
              <a:t> </a:t>
            </a:r>
            <a:endParaRPr lang="fr-FR" sz="800" dirty="0" smtClean="0">
              <a:solidFill>
                <a:schemeClr val="bg2">
                  <a:lumMod val="50000"/>
                </a:schemeClr>
              </a:solidFill>
            </a:endParaRPr>
          </a:p>
          <a:p>
            <a:pPr lvl="0" algn="ctr"/>
            <a:endParaRPr lang="fr-FR" sz="800" dirty="0" smtClean="0">
              <a:solidFill>
                <a:srgbClr val="0070C0"/>
              </a:solidFill>
            </a:endParaRPr>
          </a:p>
          <a:p>
            <a:pPr algn="just"/>
            <a:r>
              <a:rPr lang="fr-FR" sz="800" dirty="0"/>
              <a:t>Le Génie des Procédés est une filière importante dans le domaine des sciences et technologies (Domaine ST). Le Génie des Procédés intervient de manière essentielle dans tous les procédés industriels de transformation de la matière et de l’énergie. A cet effet, il est capital de former des personnes capables de maîtriser les processus de transformation à l’échelle industrielle. Cette licence, dont le cursus contient les matières fondamentales de la filière (chimie physique, opérations unitaires, phénomènes de transfert, réacteurs, etc.) constitue une formation de base pour toutes les spécialités du Génie des Procédés. </a:t>
            </a:r>
          </a:p>
          <a:p>
            <a:pPr algn="just"/>
            <a:r>
              <a:rPr lang="fr-FR" sz="800" dirty="0"/>
              <a:t>En effet, cette filière, regroupe un éventail très large de spécialités : </a:t>
            </a:r>
          </a:p>
          <a:p>
            <a:pPr marL="171450" lvl="0" indent="-171450" algn="just">
              <a:buFont typeface="Arial" pitchFamily="34" charset="0"/>
              <a:buChar char="•"/>
            </a:pPr>
            <a:r>
              <a:rPr lang="fr-FR" sz="800" dirty="0"/>
              <a:t>Génie Chimique, </a:t>
            </a:r>
          </a:p>
          <a:p>
            <a:pPr marL="171450" lvl="0" indent="-171450" algn="just">
              <a:buFont typeface="Arial" pitchFamily="34" charset="0"/>
              <a:buChar char="•"/>
            </a:pPr>
            <a:r>
              <a:rPr lang="fr-FR" sz="800" dirty="0"/>
              <a:t>Génie de l’Environnement, </a:t>
            </a:r>
          </a:p>
          <a:p>
            <a:pPr marL="171450" lvl="0" indent="-171450" algn="just">
              <a:buFont typeface="Arial" pitchFamily="34" charset="0"/>
              <a:buChar char="•"/>
            </a:pPr>
            <a:r>
              <a:rPr lang="fr-FR" sz="800" dirty="0"/>
              <a:t>Génie des Matériaux, </a:t>
            </a:r>
          </a:p>
          <a:p>
            <a:pPr marL="171450" lvl="0" indent="-171450" algn="just">
              <a:buFont typeface="Arial" pitchFamily="34" charset="0"/>
              <a:buChar char="•"/>
            </a:pPr>
            <a:r>
              <a:rPr lang="fr-FR" sz="800" dirty="0"/>
              <a:t>génie des polymères,</a:t>
            </a:r>
          </a:p>
          <a:p>
            <a:pPr marL="171450" lvl="0" indent="-171450">
              <a:buFont typeface="Arial" pitchFamily="34" charset="0"/>
              <a:buChar char="•"/>
            </a:pPr>
            <a:r>
              <a:rPr lang="fr-FR" sz="800" dirty="0"/>
              <a:t>Génie Pharmaceutique, ...  etc.</a:t>
            </a:r>
          </a:p>
        </p:txBody>
      </p:sp>
      <p:sp>
        <p:nvSpPr>
          <p:cNvPr id="13" name="ZoneTexte 12"/>
          <p:cNvSpPr txBox="1"/>
          <p:nvPr/>
        </p:nvSpPr>
        <p:spPr>
          <a:xfrm>
            <a:off x="260649" y="5724129"/>
            <a:ext cx="3168352" cy="1600439"/>
          </a:xfrm>
          <a:prstGeom prst="rect">
            <a:avLst/>
          </a:prstGeom>
          <a:noFill/>
        </p:spPr>
        <p:txBody>
          <a:bodyPr wrap="square" rtlCol="0">
            <a:spAutoFit/>
          </a:bodyPr>
          <a:lstStyle/>
          <a:p>
            <a:pPr algn="ctr"/>
            <a:r>
              <a:rPr lang="fr-FR" sz="800" b="1" u="sng" dirty="0">
                <a:solidFill>
                  <a:schemeClr val="bg2">
                    <a:lumMod val="50000"/>
                  </a:schemeClr>
                </a:solidFill>
              </a:rPr>
              <a:t>OBJECTIF DE LA FORMATION </a:t>
            </a:r>
            <a:endParaRPr lang="fr-FR" sz="800" b="1" u="sng" dirty="0" smtClean="0">
              <a:solidFill>
                <a:schemeClr val="bg2">
                  <a:lumMod val="50000"/>
                </a:schemeClr>
              </a:solidFill>
            </a:endParaRPr>
          </a:p>
          <a:p>
            <a:pPr algn="ctr"/>
            <a:endParaRPr lang="fr-FR" sz="800" b="1" u="sng" dirty="0" smtClean="0">
              <a:solidFill>
                <a:srgbClr val="0070C0"/>
              </a:solidFill>
            </a:endParaRPr>
          </a:p>
          <a:p>
            <a:pPr algn="just"/>
            <a:r>
              <a:rPr lang="fr-FR" sz="800" dirty="0"/>
              <a:t>A l’issue de cette formation pluridisciplinaire, les diplômés auront acquis des connaissances de base, non seulement en sciences fondamentales (Maths, Physique, Chimie), mais aussi en technologie et en procédés industriels (Réacteurs, </a:t>
            </a:r>
            <a:r>
              <a:rPr lang="fr-FR" sz="800" dirty="0" err="1"/>
              <a:t>Process</a:t>
            </a:r>
            <a:r>
              <a:rPr lang="fr-FR" sz="800" dirty="0"/>
              <a:t>, Phénomènes de Transfert, Instrumentations, Installations industrielles, etc.) qui sont nécessaires à la compréhension du génie des procédés et de ses diverses applications. Cette formation permet au diplômé de poursuivre non seulement les études et préparer différents masters spécialisés, mais également de s’intégrer rapidement dans le secteur socioéconomique.</a:t>
            </a:r>
          </a:p>
        </p:txBody>
      </p:sp>
      <p:sp>
        <p:nvSpPr>
          <p:cNvPr id="14" name="ZoneTexte 13"/>
          <p:cNvSpPr txBox="1"/>
          <p:nvPr/>
        </p:nvSpPr>
        <p:spPr>
          <a:xfrm>
            <a:off x="3501009" y="3421967"/>
            <a:ext cx="3168352" cy="1692771"/>
          </a:xfrm>
          <a:prstGeom prst="rect">
            <a:avLst/>
          </a:prstGeom>
          <a:noFill/>
        </p:spPr>
        <p:txBody>
          <a:bodyPr wrap="square" rtlCol="0">
            <a:spAutoFit/>
          </a:bodyPr>
          <a:lstStyle/>
          <a:p>
            <a:pPr algn="ctr"/>
            <a:r>
              <a:rPr lang="fr-FR" sz="800" b="1" u="sng" dirty="0">
                <a:solidFill>
                  <a:schemeClr val="bg2">
                    <a:lumMod val="50000"/>
                  </a:schemeClr>
                </a:solidFill>
              </a:rPr>
              <a:t>TACHES ESSENTIELLES </a:t>
            </a:r>
          </a:p>
          <a:p>
            <a:pPr algn="ctr"/>
            <a:endParaRPr lang="fr-FR" sz="800" b="1" u="sng" dirty="0" smtClean="0">
              <a:solidFill>
                <a:srgbClr val="0070C0"/>
              </a:solidFill>
            </a:endParaRPr>
          </a:p>
          <a:p>
            <a:pPr algn="just"/>
            <a:r>
              <a:rPr lang="fr-FR" sz="800" dirty="0"/>
              <a:t>Le Génie des Procédés traite de l'industrialisation de la chimie et des procédés de transformation et de purification de la matière. Les domaines d'application se succèdent tout au long de la mise au point du procédé de fabrication : développement au laboratoire, échelle pilote, dimensionnement des appareillages, construction de l'unité puis son exploitation.</a:t>
            </a:r>
          </a:p>
          <a:p>
            <a:r>
              <a:rPr lang="fr-FR" sz="800" dirty="0"/>
              <a:t>Ce parcours en génie des procédés vise à former des cadres polyvalents avec un savoir et un savoir-faire qui leur permettent de s’insérer à tous les niveaux du processus. Ils sont destinés à occuper des postes de : Chargé d’Etudes, Chargé de Projet, Technicien de </a:t>
            </a:r>
            <a:r>
              <a:rPr lang="fr-FR" sz="800" dirty="0" err="1"/>
              <a:t>process</a:t>
            </a:r>
            <a:r>
              <a:rPr lang="fr-FR" sz="800" dirty="0"/>
              <a:t>, etc.</a:t>
            </a:r>
          </a:p>
        </p:txBody>
      </p:sp>
      <p:sp>
        <p:nvSpPr>
          <p:cNvPr id="15" name="ZoneTexte 14"/>
          <p:cNvSpPr txBox="1"/>
          <p:nvPr/>
        </p:nvSpPr>
        <p:spPr>
          <a:xfrm>
            <a:off x="3501009" y="5220074"/>
            <a:ext cx="3168352" cy="3170099"/>
          </a:xfrm>
          <a:prstGeom prst="rect">
            <a:avLst/>
          </a:prstGeom>
          <a:noFill/>
        </p:spPr>
        <p:txBody>
          <a:bodyPr wrap="square" rtlCol="0">
            <a:spAutoFit/>
          </a:bodyPr>
          <a:lstStyle/>
          <a:p>
            <a:pPr algn="ctr"/>
            <a:r>
              <a:rPr lang="fr-FR" sz="800" b="1" u="sng" dirty="0">
                <a:solidFill>
                  <a:schemeClr val="bg2">
                    <a:lumMod val="50000"/>
                  </a:schemeClr>
                </a:solidFill>
              </a:rPr>
              <a:t>LIEU DE TRAVAIL</a:t>
            </a:r>
            <a:r>
              <a:rPr lang="fr-FR" sz="800" u="sng" dirty="0">
                <a:solidFill>
                  <a:schemeClr val="bg2">
                    <a:lumMod val="50000"/>
                  </a:schemeClr>
                </a:solidFill>
              </a:rPr>
              <a:t> </a:t>
            </a:r>
            <a:endParaRPr lang="fr-FR" sz="800" u="sng" dirty="0" smtClean="0">
              <a:solidFill>
                <a:schemeClr val="bg2">
                  <a:lumMod val="50000"/>
                </a:schemeClr>
              </a:solidFill>
            </a:endParaRPr>
          </a:p>
          <a:p>
            <a:pPr algn="ctr"/>
            <a:endParaRPr lang="fr-FR" sz="800" dirty="0">
              <a:solidFill>
                <a:srgbClr val="0070C0"/>
              </a:solidFill>
            </a:endParaRPr>
          </a:p>
          <a:p>
            <a:pPr algn="just"/>
            <a:r>
              <a:rPr lang="fr-FR" sz="800" dirty="0"/>
              <a:t>Ce parcours de formation cible les grandes entreprises exerçant dans les domaines des procédés, de la chimie, de l’énergie et de l’environnement à l’échelle nationale, comme par exemple </a:t>
            </a:r>
            <a:r>
              <a:rPr lang="fr-FR" sz="800" dirty="0" err="1"/>
              <a:t>Sonatrach</a:t>
            </a:r>
            <a:r>
              <a:rPr lang="fr-FR" sz="800" dirty="0"/>
              <a:t>, </a:t>
            </a:r>
            <a:r>
              <a:rPr lang="fr-FR" sz="800" dirty="0" err="1"/>
              <a:t>Sonelgaz</a:t>
            </a:r>
            <a:r>
              <a:rPr lang="fr-FR" sz="800" dirty="0"/>
              <a:t>, ADE, les cimenteries, </a:t>
            </a:r>
            <a:r>
              <a:rPr lang="fr-FR" sz="800" dirty="0" err="1"/>
              <a:t>Saidal</a:t>
            </a:r>
            <a:r>
              <a:rPr lang="fr-FR" sz="800" dirty="0"/>
              <a:t>, etc. A l’échelle régionale, Il y a également un fort potentiel de débouchés au niveau du tissu des PME-PMI ayant des activités de bureaux d’études, de cabinets d’expertise, de transformation de matière et de traitement</a:t>
            </a:r>
          </a:p>
          <a:p>
            <a:pPr algn="just"/>
            <a:r>
              <a:rPr lang="fr-FR" sz="800" dirty="0"/>
              <a:t>Avec le cursus proposé dans le cadre de cette licence, les diplômés sont capables d’intégrer différents secteurs socio-économiques :</a:t>
            </a:r>
          </a:p>
          <a:p>
            <a:pPr lvl="0" algn="just"/>
            <a:r>
              <a:rPr lang="fr-FR" sz="800" dirty="0"/>
              <a:t>Enseignement technique dans le secondaire ;</a:t>
            </a:r>
          </a:p>
          <a:p>
            <a:pPr marL="171450" lvl="0" indent="-171450" algn="just">
              <a:buFont typeface="Arial" pitchFamily="34" charset="0"/>
              <a:buChar char="•"/>
            </a:pPr>
            <a:r>
              <a:rPr lang="fr-FR" sz="800" dirty="0"/>
              <a:t>Les laboratoires de recherche ;</a:t>
            </a:r>
          </a:p>
          <a:p>
            <a:pPr marL="171450" lvl="0" indent="-171450" algn="just">
              <a:buFont typeface="Arial" pitchFamily="34" charset="0"/>
              <a:buChar char="•"/>
            </a:pPr>
            <a:r>
              <a:rPr lang="fr-FR" sz="800" dirty="0"/>
              <a:t>Les organismes publics ;</a:t>
            </a:r>
          </a:p>
          <a:p>
            <a:pPr marL="171450" lvl="0" indent="-171450" algn="just">
              <a:buFont typeface="Arial" pitchFamily="34" charset="0"/>
              <a:buChar char="•"/>
            </a:pPr>
            <a:r>
              <a:rPr lang="fr-FR" sz="800" dirty="0"/>
              <a:t>Les bureaux d’études ;</a:t>
            </a:r>
          </a:p>
          <a:p>
            <a:pPr marL="171450" lvl="0" indent="-171450" algn="just">
              <a:buFont typeface="Arial" pitchFamily="34" charset="0"/>
              <a:buChar char="•"/>
            </a:pPr>
            <a:r>
              <a:rPr lang="fr-FR" sz="800" dirty="0"/>
              <a:t>Le secteur industriel.</a:t>
            </a:r>
          </a:p>
          <a:p>
            <a:pPr algn="just"/>
            <a:r>
              <a:rPr lang="fr-FR" sz="800" dirty="0"/>
              <a:t>Pour ce dernier secteur, ces diplômés constituent la colonne vertébrale de l’encadrement dans les unités de productions : Industries Chimiques, </a:t>
            </a:r>
          </a:p>
          <a:p>
            <a:pPr marL="171450" indent="-171450" algn="just">
              <a:buFont typeface="Arial" pitchFamily="34" charset="0"/>
              <a:buChar char="•"/>
            </a:pPr>
            <a:r>
              <a:rPr lang="fr-FR" sz="800" dirty="0"/>
              <a:t>Technologie de fabrication des médicaments, </a:t>
            </a:r>
          </a:p>
          <a:p>
            <a:pPr marL="171450" lvl="0" indent="-171450" algn="just">
              <a:buFont typeface="Arial" pitchFamily="34" charset="0"/>
              <a:buChar char="•"/>
            </a:pPr>
            <a:r>
              <a:rPr lang="fr-FR" sz="800" dirty="0" smtClean="0"/>
              <a:t>Pétrochimie</a:t>
            </a:r>
            <a:r>
              <a:rPr lang="fr-FR" sz="800" dirty="0"/>
              <a:t>, </a:t>
            </a:r>
          </a:p>
          <a:p>
            <a:pPr marL="171450" lvl="0" indent="-171450" algn="just">
              <a:buFont typeface="Arial" pitchFamily="34" charset="0"/>
              <a:buChar char="•"/>
            </a:pPr>
            <a:r>
              <a:rPr lang="fr-FR" sz="800" dirty="0"/>
              <a:t>Raffinage, </a:t>
            </a:r>
          </a:p>
          <a:p>
            <a:pPr marL="171450" lvl="0" indent="-171450">
              <a:buFont typeface="Arial" pitchFamily="34" charset="0"/>
              <a:buChar char="•"/>
            </a:pPr>
            <a:r>
              <a:rPr lang="fr-FR" sz="800" dirty="0"/>
              <a:t>Cimenterie, </a:t>
            </a:r>
          </a:p>
          <a:p>
            <a:pPr marL="171450" lvl="0" indent="-171450">
              <a:buFont typeface="Arial" pitchFamily="34" charset="0"/>
              <a:buChar char="•"/>
            </a:pPr>
            <a:r>
              <a:rPr lang="fr-FR" sz="800" dirty="0"/>
              <a:t>Traitement des Eaux, </a:t>
            </a:r>
          </a:p>
          <a:p>
            <a:pPr marL="171450" lvl="0" indent="-171450">
              <a:buFont typeface="Arial" pitchFamily="34" charset="0"/>
              <a:buChar char="•"/>
            </a:pPr>
            <a:r>
              <a:rPr lang="fr-FR" sz="800" dirty="0" smtClean="0"/>
              <a:t>Agroalimentaire</a:t>
            </a:r>
            <a:r>
              <a:rPr lang="fr-FR" sz="800" dirty="0"/>
              <a:t>, etc.</a:t>
            </a:r>
          </a:p>
        </p:txBody>
      </p:sp>
      <p:sp>
        <p:nvSpPr>
          <p:cNvPr id="16" name="ZoneTexte 15"/>
          <p:cNvSpPr txBox="1"/>
          <p:nvPr/>
        </p:nvSpPr>
        <p:spPr>
          <a:xfrm>
            <a:off x="3889750" y="8697945"/>
            <a:ext cx="2707602" cy="307777"/>
          </a:xfrm>
          <a:prstGeom prst="rect">
            <a:avLst/>
          </a:prstGeom>
          <a:noFill/>
        </p:spPr>
        <p:txBody>
          <a:bodyPr wrap="square" rtlCol="0">
            <a:spAutoFit/>
          </a:bodyPr>
          <a:lstStyle/>
          <a:p>
            <a:pPr algn="ctr"/>
            <a:r>
              <a:rPr lang="fr-FR" sz="700" b="1" i="1" dirty="0">
                <a:solidFill>
                  <a:schemeClr val="bg2">
                    <a:lumMod val="50000"/>
                  </a:schemeClr>
                </a:solidFill>
              </a:rPr>
              <a:t>Réalisé par :  Dr. NOUIOUA Asma</a:t>
            </a:r>
          </a:p>
          <a:p>
            <a:pPr algn="ctr"/>
            <a:r>
              <a:rPr lang="fr-FR" sz="700" b="1" i="1" dirty="0">
                <a:solidFill>
                  <a:schemeClr val="bg2">
                    <a:lumMod val="50000"/>
                  </a:schemeClr>
                </a:solidFill>
              </a:rPr>
              <a:t>Chef de filière de Génie des </a:t>
            </a:r>
            <a:r>
              <a:rPr lang="fr-FR" sz="700" b="1" i="1" dirty="0" smtClean="0">
                <a:solidFill>
                  <a:schemeClr val="bg2">
                    <a:lumMod val="50000"/>
                  </a:schemeClr>
                </a:solidFill>
              </a:rPr>
              <a:t>procédés</a:t>
            </a:r>
            <a:endParaRPr lang="fr-FR" sz="700" b="1" i="1" dirty="0">
              <a:solidFill>
                <a:schemeClr val="bg2">
                  <a:lumMod val="50000"/>
                </a:schemeClr>
              </a:solidFill>
            </a:endParaRPr>
          </a:p>
        </p:txBody>
      </p:sp>
      <p:pic>
        <p:nvPicPr>
          <p:cNvPr id="17" name="Image 16"/>
          <p:cNvPicPr/>
          <p:nvPr/>
        </p:nvPicPr>
        <p:blipFill>
          <a:blip r:embed="rId3" cstate="print">
            <a:extLst>
              <a:ext uri="{28A0092B-C50C-407E-A947-70E740481C1C}">
                <a14:useLocalDpi xmlns:a14="http://schemas.microsoft.com/office/drawing/2010/main" xmlns="" val="0"/>
              </a:ext>
            </a:extLst>
          </a:blip>
          <a:stretch>
            <a:fillRect/>
          </a:stretch>
        </p:blipFill>
        <p:spPr>
          <a:xfrm>
            <a:off x="582492" y="425384"/>
            <a:ext cx="614260" cy="754985"/>
          </a:xfrm>
          <a:prstGeom prst="rect">
            <a:avLst/>
          </a:prstGeom>
        </p:spPr>
      </p:pic>
      <p:pic>
        <p:nvPicPr>
          <p:cNvPr id="19" name="Image 18"/>
          <p:cNvPicPr/>
          <p:nvPr/>
        </p:nvPicPr>
        <p:blipFill>
          <a:blip r:embed="rId3" cstate="print">
            <a:extLst>
              <a:ext uri="{28A0092B-C50C-407E-A947-70E740481C1C}">
                <a14:useLocalDpi xmlns:a14="http://schemas.microsoft.com/office/drawing/2010/main" xmlns="" val="0"/>
              </a:ext>
            </a:extLst>
          </a:blip>
          <a:stretch>
            <a:fillRect/>
          </a:stretch>
        </p:blipFill>
        <p:spPr>
          <a:xfrm>
            <a:off x="5695062" y="432642"/>
            <a:ext cx="614260" cy="747727"/>
          </a:xfrm>
          <a:prstGeom prst="rect">
            <a:avLst/>
          </a:prstGeom>
        </p:spPr>
      </p:pic>
      <p:sp>
        <p:nvSpPr>
          <p:cNvPr id="20" name="AutoShape 6" descr="Compositions De Lécologie De La Pollution Vecteurs libres de droits et plus  d'images vectorielles de Pollution de l'eau - iStock"/>
          <p:cNvSpPr>
            <a:spLocks noChangeAspect="1" noChangeArrowheads="1"/>
          </p:cNvSpPr>
          <p:nvPr/>
        </p:nvSpPr>
        <p:spPr bwMode="auto">
          <a:xfrm>
            <a:off x="155575" y="-144461"/>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 name="AutoShape 8" descr="Compositions De Lécologie De La Pollution Vecteurs libres de droits et plus  d'images vectorielles de Pollution de l'eau - iStock"/>
          <p:cNvSpPr>
            <a:spLocks noChangeAspect="1" noChangeArrowheads="1"/>
          </p:cNvSpPr>
          <p:nvPr/>
        </p:nvSpPr>
        <p:spPr bwMode="auto">
          <a:xfrm>
            <a:off x="307975" y="7940"/>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4664" y="7276943"/>
            <a:ext cx="2834431" cy="1687545"/>
          </a:xfrm>
          <a:prstGeom prst="rect">
            <a:avLst/>
          </a:prstGeom>
          <a:ln>
            <a:noFill/>
          </a:ln>
          <a:effectLst>
            <a:softEdge rad="11250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993032" y="5072836"/>
            <a:ext cx="1180503" cy="6093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4911393" y="7711727"/>
            <a:ext cx="1397928" cy="6766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6209488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Personnalisé 2">
      <a:dk1>
        <a:sysClr val="windowText" lastClr="000000"/>
      </a:dk1>
      <a:lt1>
        <a:sysClr val="window" lastClr="FFFFFF"/>
      </a:lt1>
      <a:dk2>
        <a:srgbClr val="4E5B6F"/>
      </a:dk2>
      <a:lt2>
        <a:srgbClr val="D6ECFF"/>
      </a:lt2>
      <a:accent1>
        <a:srgbClr val="3F6C19"/>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TotalTime>
  <Words>264</Words>
  <Application>Microsoft Office PowerPoint</Application>
  <PresentationFormat>Affichage à l'écran (4:3)</PresentationFormat>
  <Paragraphs>47</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Vagues</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ASSOU96</cp:lastModifiedBy>
  <cp:revision>14</cp:revision>
  <cp:lastPrinted>2022-03-20T09:07:48Z</cp:lastPrinted>
  <dcterms:created xsi:type="dcterms:W3CDTF">2022-03-19T16:53:03Z</dcterms:created>
  <dcterms:modified xsi:type="dcterms:W3CDTF">2022-05-17T08:26:33Z</dcterms:modified>
</cp:coreProperties>
</file>