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1" r:id="rId3"/>
    <p:sldId id="258" r:id="rId4"/>
    <p:sldId id="259" r:id="rId5"/>
    <p:sldId id="260" r:id="rId6"/>
    <p:sldId id="261" r:id="rId7"/>
    <p:sldId id="262" r:id="rId8"/>
    <p:sldId id="263" r:id="rId9"/>
    <p:sldId id="264" r:id="rId10"/>
    <p:sldId id="265" r:id="rId11"/>
    <p:sldId id="289" r:id="rId12"/>
    <p:sldId id="266" r:id="rId13"/>
    <p:sldId id="290" r:id="rId14"/>
    <p:sldId id="267" r:id="rId15"/>
    <p:sldId id="291" r:id="rId16"/>
    <p:sldId id="268" r:id="rId17"/>
    <p:sldId id="288" r:id="rId18"/>
    <p:sldId id="269" r:id="rId19"/>
    <p:sldId id="292" r:id="rId20"/>
    <p:sldId id="270" r:id="rId21"/>
    <p:sldId id="271" r:id="rId22"/>
    <p:sldId id="272" r:id="rId23"/>
    <p:sldId id="273" r:id="rId24"/>
    <p:sldId id="274" r:id="rId25"/>
    <p:sldId id="275" r:id="rId26"/>
    <p:sldId id="293" r:id="rId27"/>
    <p:sldId id="276" r:id="rId28"/>
    <p:sldId id="294" r:id="rId29"/>
    <p:sldId id="287" r:id="rId30"/>
    <p:sldId id="277" r:id="rId31"/>
    <p:sldId id="278" r:id="rId32"/>
    <p:sldId id="279" r:id="rId33"/>
    <p:sldId id="280" r:id="rId34"/>
    <p:sldId id="282" r:id="rId35"/>
    <p:sldId id="283" r:id="rId36"/>
    <p:sldId id="285" r:id="rId37"/>
    <p:sldId id="284" r:id="rId38"/>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1221163644"/>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3118964138"/>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93689092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314267058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2203878694"/>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4250191446"/>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4063707668"/>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40284141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2508411822"/>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2483031745"/>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C3CC23E-51DC-4436-850F-CB5C14D27B28}" type="datetimeFigureOut">
              <a:rPr lang="ar-SA" smtClean="0"/>
              <a:pPr/>
              <a:t>21/01/1440</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3513405940"/>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C3CC23E-51DC-4436-850F-CB5C14D27B28}" type="datetimeFigureOut">
              <a:rPr lang="ar-SA" smtClean="0"/>
              <a:pPr/>
              <a:t>21/01/1440</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75C8CB-5BC8-440A-A481-3AFDC7592C20}" type="slidenum">
              <a:rPr lang="ar-SA" smtClean="0"/>
              <a:pPr/>
              <a:t>‹N°›</a:t>
            </a:fld>
            <a:endParaRPr lang="ar-SA"/>
          </a:p>
        </p:txBody>
      </p:sp>
    </p:spTree>
    <p:extLst>
      <p:ext uri="{BB962C8B-B14F-4D97-AF65-F5344CB8AC3E}">
        <p14:creationId xmlns:p14="http://schemas.microsoft.com/office/powerpoint/2010/main" xmlns="" val="2776570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5259808" y="331305"/>
            <a:ext cx="6667149" cy="6162259"/>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11500" b="1" i="1" u="sng" spc="600" dirty="0">
                <a:solidFill>
                  <a:schemeClr val="tx1"/>
                </a:solidFill>
                <a:latin typeface="Aldhabi" panose="01000000000000000000" pitchFamily="2" charset="-78"/>
                <a:cs typeface="Aldhabi" panose="01000000000000000000" pitchFamily="2" charset="-78"/>
              </a:rPr>
              <a:t>المحاضرة</a:t>
            </a:r>
            <a:r>
              <a:rPr lang="ar-SA" sz="19900" b="1" i="1" u="sng" spc="600" dirty="0">
                <a:solidFill>
                  <a:schemeClr val="tx1"/>
                </a:solidFill>
                <a:latin typeface="Aldhabi" panose="01000000000000000000" pitchFamily="2" charset="-78"/>
                <a:cs typeface="Aldhabi" panose="01000000000000000000" pitchFamily="2" charset="-78"/>
              </a:rPr>
              <a:t> </a:t>
            </a:r>
            <a:r>
              <a:rPr lang="ar-SA" sz="11500" b="1" i="1" u="sng" spc="600" dirty="0" smtClean="0">
                <a:solidFill>
                  <a:schemeClr val="tx1"/>
                </a:solidFill>
                <a:latin typeface="Aldhabi" panose="01000000000000000000" pitchFamily="2" charset="-78"/>
                <a:cs typeface="Aldhabi" panose="01000000000000000000" pitchFamily="2" charset="-78"/>
              </a:rPr>
              <a:t>الرابعة</a:t>
            </a:r>
            <a:endParaRPr lang="ar-SA" sz="11500" b="1" i="1" u="sng" spc="600" dirty="0" smtClean="0">
              <a:solidFill>
                <a:schemeClr val="tx1"/>
              </a:solidFill>
              <a:latin typeface="Aldhabi" panose="01000000000000000000" pitchFamily="2" charset="-78"/>
              <a:cs typeface="Aldhabi" panose="01000000000000000000" pitchFamily="2" charset="-78"/>
            </a:endParaRPr>
          </a:p>
        </p:txBody>
      </p:sp>
      <p:pic>
        <p:nvPicPr>
          <p:cNvPr id="2" name="Imag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7809" y="331305"/>
            <a:ext cx="4737373" cy="6162259"/>
          </a:xfrm>
          <a:prstGeom prst="rect">
            <a:avLst/>
          </a:prstGeom>
        </p:spPr>
      </p:pic>
    </p:spTree>
    <p:extLst>
      <p:ext uri="{BB962C8B-B14F-4D97-AF65-F5344CB8AC3E}">
        <p14:creationId xmlns:p14="http://schemas.microsoft.com/office/powerpoint/2010/main" xmlns="" val="1755692278"/>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endParaRPr lang="ar-SA" dirty="0" smtClean="0"/>
          </a:p>
          <a:p>
            <a:endParaRPr lang="ar-SA" dirty="0"/>
          </a:p>
          <a:p>
            <a:endParaRPr lang="ar-SA" dirty="0" smtClean="0"/>
          </a:p>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1-1- الجانب البدني: ونجد فيه :</a:t>
            </a:r>
          </a:p>
          <a:p>
            <a:pPr algn="ctr"/>
            <a:endParaRPr lang="ar-SA" sz="3200" b="1" u="sng" dirty="0" smtClean="0">
              <a:solidFill>
                <a:srgbClr val="FF0000"/>
              </a:solidFill>
              <a:latin typeface="Traditional Arabic" panose="02020603050405020304" pitchFamily="18" charset="-78"/>
              <a:cs typeface="Traditional Arabic" panose="02020603050405020304" pitchFamily="18" charset="-78"/>
            </a:endParaRPr>
          </a:p>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1-1-1-القوةّ :</a:t>
            </a:r>
            <a:endParaRPr lang="ar-SA" sz="3200" b="1" u="sng" dirty="0">
              <a:solidFill>
                <a:srgbClr val="FF0000"/>
              </a:solidFill>
              <a:latin typeface="Traditional Arabic" panose="02020603050405020304" pitchFamily="18" charset="-78"/>
              <a:cs typeface="Traditional Arabic" panose="02020603050405020304" pitchFamily="18" charset="-78"/>
            </a:endParaRPr>
          </a:p>
          <a:p>
            <a:pPr algn="just"/>
            <a:r>
              <a:rPr lang="ar-SA" sz="3200" b="1" dirty="0" smtClean="0">
                <a:latin typeface="Traditional Arabic" panose="02020603050405020304" pitchFamily="18" charset="-78"/>
                <a:cs typeface="Traditional Arabic" panose="02020603050405020304" pitchFamily="18" charset="-78"/>
              </a:rPr>
              <a:t>-</a:t>
            </a:r>
            <a:r>
              <a:rPr lang="ar-SA" sz="3200" b="1" dirty="0" smtClean="0">
                <a:solidFill>
                  <a:srgbClr val="FF0000"/>
                </a:solidFill>
                <a:latin typeface="Traditional Arabic" panose="02020603050405020304" pitchFamily="18" charset="-78"/>
                <a:cs typeface="Traditional Arabic" panose="02020603050405020304" pitchFamily="18" charset="-78"/>
              </a:rPr>
              <a:t> </a:t>
            </a:r>
            <a:r>
              <a:rPr lang="ar-SA" sz="3200" b="1" u="sng" dirty="0" smtClean="0">
                <a:solidFill>
                  <a:srgbClr val="FF0000"/>
                </a:solidFill>
                <a:latin typeface="Traditional Arabic" panose="02020603050405020304" pitchFamily="18" charset="-78"/>
                <a:cs typeface="Traditional Arabic" panose="02020603050405020304" pitchFamily="18" charset="-78"/>
              </a:rPr>
              <a:t>يرى </a:t>
            </a:r>
            <a:r>
              <a:rPr lang="ar-SA" sz="3200" b="1" u="sng" dirty="0" err="1">
                <a:solidFill>
                  <a:srgbClr val="FF0000"/>
                </a:solidFill>
                <a:latin typeface="Traditional Arabic" panose="02020603050405020304" pitchFamily="18" charset="-78"/>
                <a:cs typeface="Traditional Arabic" panose="02020603050405020304" pitchFamily="18" charset="-78"/>
              </a:rPr>
              <a:t>أوياما</a:t>
            </a:r>
            <a:r>
              <a:rPr lang="ar-SA" sz="3200" b="1" u="sng" dirty="0">
                <a:solidFill>
                  <a:srgbClr val="FF0000"/>
                </a:solidFill>
                <a:latin typeface="Traditional Arabic" panose="02020603050405020304" pitchFamily="18" charset="-78"/>
                <a:cs typeface="Traditional Arabic" panose="02020603050405020304" pitchFamily="18" charset="-78"/>
              </a:rPr>
              <a:t>  </a:t>
            </a:r>
            <a:r>
              <a:rPr lang="en-US" sz="3200" b="1" u="sng" dirty="0" err="1">
                <a:solidFill>
                  <a:srgbClr val="FF0000"/>
                </a:solidFill>
                <a:latin typeface="Traditional Arabic" panose="02020603050405020304" pitchFamily="18" charset="-78"/>
                <a:cs typeface="Traditional Arabic" panose="02020603050405020304" pitchFamily="18" charset="-78"/>
              </a:rPr>
              <a:t>Oyama</a:t>
            </a:r>
            <a:r>
              <a:rPr lang="ar-SA" sz="3200" b="1" u="sng" dirty="0">
                <a:solidFill>
                  <a:srgbClr val="FF0000"/>
                </a:solidFill>
                <a:latin typeface="Traditional Arabic" panose="02020603050405020304" pitchFamily="18" charset="-78"/>
                <a:cs typeface="Traditional Arabic" panose="02020603050405020304" pitchFamily="18" charset="-78"/>
              </a:rPr>
              <a:t>(1980) </a:t>
            </a:r>
            <a:r>
              <a:rPr lang="ar-SA" sz="3200" b="1" dirty="0">
                <a:latin typeface="Traditional Arabic" panose="02020603050405020304" pitchFamily="18" charset="-78"/>
                <a:cs typeface="Traditional Arabic" panose="02020603050405020304" pitchFamily="18" charset="-78"/>
              </a:rPr>
              <a:t>أن القوة هي الأساس ودائمًا تقارن القوة بالسرعة فلا تكتمل رياضة الكاراتيه بواحدة دون </a:t>
            </a:r>
            <a:r>
              <a:rPr lang="ar-SA" sz="3200" b="1" dirty="0" smtClean="0">
                <a:latin typeface="Traditional Arabic" panose="02020603050405020304" pitchFamily="18" charset="-78"/>
                <a:cs typeface="Traditional Arabic" panose="02020603050405020304" pitchFamily="18" charset="-78"/>
              </a:rPr>
              <a:t>الأخرى.</a:t>
            </a:r>
            <a:endParaRPr lang="en-US" sz="3200" b="1" dirty="0">
              <a:latin typeface="Traditional Arabic" panose="02020603050405020304" pitchFamily="18" charset="-78"/>
              <a:cs typeface="Traditional Arabic" panose="02020603050405020304" pitchFamily="18" charset="-78"/>
            </a:endParaRPr>
          </a:p>
          <a:p>
            <a:pPr algn="just"/>
            <a:r>
              <a:rPr lang="ar-SA" sz="3200" b="1" dirty="0">
                <a:latin typeface="Traditional Arabic" panose="02020603050405020304" pitchFamily="18" charset="-78"/>
                <a:cs typeface="Traditional Arabic" panose="02020603050405020304" pitchFamily="18" charset="-78"/>
              </a:rPr>
              <a:t>وهنا يجب </a:t>
            </a:r>
            <a:r>
              <a:rPr lang="ar-SA" sz="3200" b="1" dirty="0" smtClean="0">
                <a:latin typeface="Traditional Arabic" panose="02020603050405020304" pitchFamily="18" charset="-78"/>
                <a:cs typeface="Traditional Arabic" panose="02020603050405020304" pitchFamily="18" charset="-78"/>
              </a:rPr>
              <a:t>القوة </a:t>
            </a:r>
            <a:r>
              <a:rPr lang="ar-SA" sz="3200" b="1" dirty="0">
                <a:latin typeface="Traditional Arabic" panose="02020603050405020304" pitchFamily="18" charset="-78"/>
                <a:cs typeface="Traditional Arabic" panose="02020603050405020304" pitchFamily="18" charset="-78"/>
              </a:rPr>
              <a:t>سواء في العضلات ( </a:t>
            </a:r>
            <a:r>
              <a:rPr lang="ar-SA" sz="3200" b="1" dirty="0" smtClean="0">
                <a:latin typeface="Traditional Arabic" panose="02020603050405020304" pitchFamily="18" charset="-78"/>
                <a:cs typeface="Traditional Arabic" panose="02020603050405020304" pitchFamily="18" charset="-78"/>
              </a:rPr>
              <a:t>ليس </a:t>
            </a:r>
            <a:r>
              <a:rPr lang="ar-SA" sz="3200" b="1" dirty="0">
                <a:latin typeface="Traditional Arabic" panose="02020603050405020304" pitchFamily="18" charset="-78"/>
                <a:cs typeface="Traditional Arabic" panose="02020603050405020304" pitchFamily="18" charset="-78"/>
              </a:rPr>
              <a:t>المقصود بالعضلات عضلات لاعب كمال الأجسام فعندما تتضخم العضلة تقل السرعة ) أو </a:t>
            </a:r>
            <a:r>
              <a:rPr lang="ar-SA" sz="3200" b="1" dirty="0" smtClean="0">
                <a:latin typeface="Traditional Arabic" panose="02020603050405020304" pitchFamily="18" charset="-78"/>
                <a:cs typeface="Traditional Arabic" panose="02020603050405020304" pitchFamily="18" charset="-78"/>
              </a:rPr>
              <a:t>القوة </a:t>
            </a:r>
            <a:r>
              <a:rPr lang="ar-SA" sz="3200" b="1" dirty="0">
                <a:latin typeface="Traditional Arabic" panose="02020603050405020304" pitchFamily="18" charset="-78"/>
                <a:cs typeface="Traditional Arabic" panose="02020603050405020304" pitchFamily="18" charset="-78"/>
              </a:rPr>
              <a:t>في الحركة </a:t>
            </a:r>
            <a:r>
              <a:rPr lang="ar-SA" sz="3200" b="1" dirty="0" err="1" smtClean="0">
                <a:latin typeface="Traditional Arabic" panose="02020603050405020304" pitchFamily="18" charset="-78"/>
                <a:cs typeface="Traditional Arabic" panose="02020603050405020304" pitchFamily="18" charset="-78"/>
              </a:rPr>
              <a:t>المؤداة</a:t>
            </a:r>
            <a:r>
              <a:rPr lang="ar-SA" sz="3200" b="1" dirty="0" smtClean="0">
                <a:latin typeface="Traditional Arabic" panose="02020603050405020304" pitchFamily="18" charset="-78"/>
                <a:cs typeface="Traditional Arabic" panose="02020603050405020304" pitchFamily="18" charset="-78"/>
              </a:rPr>
              <a:t> </a:t>
            </a:r>
            <a:r>
              <a:rPr lang="ar-SA" sz="3200" b="1" dirty="0">
                <a:latin typeface="Traditional Arabic" panose="02020603050405020304" pitchFamily="18" charset="-78"/>
                <a:cs typeface="Traditional Arabic" panose="02020603050405020304" pitchFamily="18" charset="-78"/>
              </a:rPr>
              <a:t>ضد الخصم ويجب أن تتميز حركة الكاراتيه بقوة من الفرد </a:t>
            </a:r>
            <a:r>
              <a:rPr lang="ar-SA" sz="3200" b="1" dirty="0" smtClean="0">
                <a:latin typeface="Traditional Arabic" panose="02020603050405020304" pitchFamily="18" charset="-78"/>
                <a:cs typeface="Traditional Arabic" panose="02020603050405020304" pitchFamily="18" charset="-78"/>
              </a:rPr>
              <a:t>المؤدي، </a:t>
            </a:r>
            <a:r>
              <a:rPr lang="ar-SA" sz="3200" b="1" dirty="0">
                <a:latin typeface="Traditional Arabic" panose="02020603050405020304" pitchFamily="18" charset="-78"/>
                <a:cs typeface="Traditional Arabic" panose="02020603050405020304" pitchFamily="18" charset="-78"/>
              </a:rPr>
              <a:t>وهناك معياران لتحديد قوة الضربة </a:t>
            </a:r>
            <a:r>
              <a:rPr lang="ar-SA" sz="3200" b="1" dirty="0" smtClean="0">
                <a:latin typeface="Traditional Arabic" panose="02020603050405020304" pitchFamily="18" charset="-78"/>
                <a:cs typeface="Traditional Arabic" panose="02020603050405020304" pitchFamily="18" charset="-78"/>
              </a:rPr>
              <a:t>وهما: </a:t>
            </a:r>
            <a:r>
              <a:rPr lang="ar-SA" sz="3200" b="1" dirty="0">
                <a:latin typeface="Traditional Arabic" panose="02020603050405020304" pitchFamily="18" charset="-78"/>
                <a:cs typeface="Traditional Arabic" panose="02020603050405020304" pitchFamily="18" charset="-78"/>
              </a:rPr>
              <a:t>ضعف المكان الموجهة إليه الضربة وقوة قبضة اللاعب المؤدي </a:t>
            </a:r>
            <a:r>
              <a:rPr lang="ar-SA" sz="3200" b="1" dirty="0" smtClean="0">
                <a:latin typeface="Traditional Arabic" panose="02020603050405020304" pitchFamily="18" charset="-78"/>
                <a:cs typeface="Traditional Arabic" panose="02020603050405020304" pitchFamily="18" charset="-78"/>
              </a:rPr>
              <a:t>لها.</a:t>
            </a:r>
            <a:endParaRPr lang="en-US" sz="3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203608800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180303"/>
            <a:ext cx="11526592" cy="6497589"/>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1026" name="Picture 2" descr="نتيجة بحث الصور عن صور عن استعمال القوة في الكاراتيه"/>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56822" y="384068"/>
            <a:ext cx="10934163" cy="60900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77706168"/>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800" b="1" u="sng" dirty="0" smtClean="0">
                <a:solidFill>
                  <a:srgbClr val="FF0000"/>
                </a:solidFill>
                <a:latin typeface="Traditional Arabic" panose="02020603050405020304" pitchFamily="18" charset="-78"/>
                <a:cs typeface="Traditional Arabic" panose="02020603050405020304" pitchFamily="18" charset="-78"/>
              </a:rPr>
              <a:t>1-1-2-المرونة:</a:t>
            </a:r>
          </a:p>
          <a:p>
            <a:pPr algn="just"/>
            <a:r>
              <a:rPr lang="ar-SA" sz="4800" b="1" dirty="0">
                <a:latin typeface="Traditional Arabic" panose="02020603050405020304" pitchFamily="18" charset="-78"/>
                <a:cs typeface="Traditional Arabic" panose="02020603050405020304" pitchFamily="18" charset="-78"/>
              </a:rPr>
              <a:t/>
            </a:r>
            <a:br>
              <a:rPr lang="ar-SA" sz="4800" b="1" dirty="0">
                <a:latin typeface="Traditional Arabic" panose="02020603050405020304" pitchFamily="18" charset="-78"/>
                <a:cs typeface="Traditional Arabic" panose="02020603050405020304" pitchFamily="18" charset="-78"/>
              </a:rPr>
            </a:br>
            <a:r>
              <a:rPr lang="ar-SA" sz="4800" b="1" dirty="0">
                <a:latin typeface="Traditional Arabic" panose="02020603050405020304" pitchFamily="18" charset="-78"/>
                <a:cs typeface="Traditional Arabic" panose="02020603050405020304" pitchFamily="18" charset="-78"/>
              </a:rPr>
              <a:t>وهي مدي حركة المفاصل التي تحدد بنوع </a:t>
            </a:r>
            <a:r>
              <a:rPr lang="ar-SA" sz="4800" b="1" dirty="0" smtClean="0">
                <a:latin typeface="Traditional Arabic" panose="02020603050405020304" pitchFamily="18" charset="-78"/>
                <a:cs typeface="Traditional Arabic" panose="02020603050405020304" pitchFamily="18" charset="-78"/>
              </a:rPr>
              <a:t>العضلات والأوتار </a:t>
            </a:r>
            <a:r>
              <a:rPr lang="ar-SA" sz="4800" b="1" dirty="0">
                <a:latin typeface="Traditional Arabic" panose="02020603050405020304" pitchFamily="18" charset="-78"/>
                <a:cs typeface="Traditional Arabic" panose="02020603050405020304" pitchFamily="18" charset="-78"/>
              </a:rPr>
              <a:t>التي تسمح لها بالتحرك بسهولة إلي أقصي مدي تسمح به طبيعة </a:t>
            </a:r>
            <a:r>
              <a:rPr lang="ar-SA" sz="4800" b="1" dirty="0" err="1" smtClean="0">
                <a:latin typeface="Traditional Arabic" panose="02020603050405020304" pitchFamily="18" charset="-78"/>
                <a:cs typeface="Traditional Arabic" panose="02020603050405020304" pitchFamily="18" charset="-78"/>
              </a:rPr>
              <a:t>المفاصل.يحتاج</a:t>
            </a:r>
            <a:r>
              <a:rPr lang="ar-SA" sz="4800" b="1" dirty="0" smtClean="0">
                <a:latin typeface="Traditional Arabic" panose="02020603050405020304" pitchFamily="18" charset="-78"/>
                <a:cs typeface="Traditional Arabic" panose="02020603050405020304" pitchFamily="18" charset="-78"/>
              </a:rPr>
              <a:t> </a:t>
            </a:r>
            <a:r>
              <a:rPr lang="ar-SA" sz="4800" b="1" dirty="0">
                <a:latin typeface="Traditional Arabic" panose="02020603050405020304" pitchFamily="18" charset="-78"/>
                <a:cs typeface="Traditional Arabic" panose="02020603050405020304" pitchFamily="18" charset="-78"/>
              </a:rPr>
              <a:t>اللاعب الكاراتيه </a:t>
            </a:r>
            <a:r>
              <a:rPr lang="ar-SA" sz="4800" b="1" dirty="0" smtClean="0">
                <a:latin typeface="Traditional Arabic" panose="02020603050405020304" pitchFamily="18" charset="-78"/>
                <a:cs typeface="Traditional Arabic" panose="02020603050405020304" pitchFamily="18" charset="-78"/>
              </a:rPr>
              <a:t>إلى </a:t>
            </a:r>
            <a:r>
              <a:rPr lang="ar-SA" sz="4800" b="1" dirty="0">
                <a:latin typeface="Traditional Arabic" panose="02020603050405020304" pitchFamily="18" charset="-78"/>
                <a:cs typeface="Traditional Arabic" panose="02020603050405020304" pitchFamily="18" charset="-78"/>
              </a:rPr>
              <a:t>مرونة في أداء حركات الكاراتيه لكي يستطيع التفادي والركل بسهولة .</a:t>
            </a:r>
            <a:endParaRPr lang="en-US" sz="48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357961357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67425" y="206062"/>
            <a:ext cx="11861442" cy="6439437"/>
          </a:xfrm>
          <a:blipFill>
            <a:blip r:embed="rId2"/>
            <a:tile tx="0" ty="0" sx="100000" sy="100000" flip="none" algn="tl"/>
          </a:blipFill>
        </p:spPr>
        <p:txBody>
          <a:bodyPr/>
          <a:lstStyle/>
          <a:p>
            <a:endParaRPr lang="ar-SA" dirty="0"/>
          </a:p>
        </p:txBody>
      </p:sp>
      <p:pic>
        <p:nvPicPr>
          <p:cNvPr id="2052" name="Picture 4" descr="نتيجة بحث الصور عن صور المرونة في الكاراتيه"/>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09093" y="412124"/>
            <a:ext cx="11513713" cy="604019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59815973"/>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1-1-3-السرعة:</a:t>
            </a:r>
          </a:p>
          <a:p>
            <a:pPr algn="just"/>
            <a:r>
              <a:rPr lang="ar-SA" sz="3200" b="1" dirty="0" smtClean="0">
                <a:solidFill>
                  <a:srgbClr val="FF0000"/>
                </a:solidFill>
                <a:latin typeface="Traditional Arabic" panose="02020603050405020304" pitchFamily="18" charset="-78"/>
                <a:cs typeface="Traditional Arabic" panose="02020603050405020304" pitchFamily="18" charset="-78"/>
              </a:rPr>
              <a:t> </a:t>
            </a:r>
            <a:r>
              <a:rPr lang="ar-SA" sz="3200" b="1" dirty="0">
                <a:latin typeface="Traditional Arabic" panose="02020603050405020304" pitchFamily="18" charset="-78"/>
                <a:cs typeface="Traditional Arabic" panose="02020603050405020304" pitchFamily="18" charset="-78"/>
              </a:rPr>
              <a:t/>
            </a:r>
            <a:br>
              <a:rPr lang="ar-SA" sz="3200" b="1" dirty="0">
                <a:latin typeface="Traditional Arabic" panose="02020603050405020304" pitchFamily="18" charset="-78"/>
                <a:cs typeface="Traditional Arabic" panose="02020603050405020304" pitchFamily="18" charset="-78"/>
              </a:rPr>
            </a:br>
            <a:r>
              <a:rPr lang="ar-SA" sz="3200" b="1" dirty="0">
                <a:latin typeface="Traditional Arabic" panose="02020603050405020304" pitchFamily="18" charset="-78"/>
                <a:cs typeface="Traditional Arabic" panose="02020603050405020304" pitchFamily="18" charset="-78"/>
              </a:rPr>
              <a:t>هي الكفاءة في التحرك السريع خلال مسافات وسرعة رد الفعل </a:t>
            </a:r>
            <a:r>
              <a:rPr lang="ar-SA" sz="3200" b="1" dirty="0" smtClean="0">
                <a:latin typeface="Traditional Arabic" panose="02020603050405020304" pitchFamily="18" charset="-78"/>
                <a:cs typeface="Traditional Arabic" panose="02020603050405020304" pitchFamily="18" charset="-78"/>
              </a:rPr>
              <a:t>على </a:t>
            </a:r>
            <a:r>
              <a:rPr lang="ar-SA" sz="3200" b="1" dirty="0">
                <a:latin typeface="Traditional Arabic" panose="02020603050405020304" pitchFamily="18" charset="-78"/>
                <a:cs typeface="Traditional Arabic" panose="02020603050405020304" pitchFamily="18" charset="-78"/>
              </a:rPr>
              <a:t>هجوم الخصم وسرعة النظر و </a:t>
            </a:r>
            <a:r>
              <a:rPr lang="ar-SA" sz="3200" b="1" dirty="0" err="1" smtClean="0">
                <a:latin typeface="Traditional Arabic" panose="02020603050405020304" pitchFamily="18" charset="-78"/>
                <a:cs typeface="Traditional Arabic" panose="02020603050405020304" pitchFamily="18" charset="-78"/>
              </a:rPr>
              <a:t>تغييراتجاه</a:t>
            </a:r>
            <a:r>
              <a:rPr lang="ar-SA" sz="3200" b="1" dirty="0" smtClean="0">
                <a:latin typeface="Traditional Arabic" panose="02020603050405020304" pitchFamily="18" charset="-78"/>
                <a:cs typeface="Traditional Arabic" panose="02020603050405020304" pitchFamily="18" charset="-78"/>
              </a:rPr>
              <a:t> العين.  </a:t>
            </a:r>
          </a:p>
          <a:p>
            <a:pPr algn="just"/>
            <a:r>
              <a:rPr lang="ar-SA" sz="3200" b="1" dirty="0" smtClean="0">
                <a:latin typeface="Traditional Arabic" panose="02020603050405020304" pitchFamily="18" charset="-78"/>
                <a:cs typeface="Traditional Arabic" panose="02020603050405020304" pitchFamily="18" charset="-78"/>
              </a:rPr>
              <a:t>جميع </a:t>
            </a:r>
            <a:r>
              <a:rPr lang="ar-SA" sz="3200" b="1" dirty="0">
                <a:latin typeface="Traditional Arabic" panose="02020603050405020304" pitchFamily="18" charset="-78"/>
                <a:cs typeface="Traditional Arabic" panose="02020603050405020304" pitchFamily="18" charset="-78"/>
              </a:rPr>
              <a:t>حركات الكاراتيه تتميز بالسرعة حتى لا تفقد قيمتها و السرعة سواء في الضرب أو الصد يجب أن يتدرب عليها اللاعب سواء مع زميل أو بمفرده وهناك سرعة أداء الحركة و سرعة رد الفعل نتيجة هجوم </a:t>
            </a:r>
            <a:r>
              <a:rPr lang="ar-SA" sz="3200" b="1" dirty="0" smtClean="0">
                <a:latin typeface="Traditional Arabic" panose="02020603050405020304" pitchFamily="18" charset="-78"/>
                <a:cs typeface="Traditional Arabic" panose="02020603050405020304" pitchFamily="18" charset="-78"/>
              </a:rPr>
              <a:t>الخصم. </a:t>
            </a:r>
          </a:p>
          <a:p>
            <a:pPr algn="just"/>
            <a:r>
              <a:rPr lang="ar-SA" sz="3200" b="1" dirty="0" smtClean="0">
                <a:latin typeface="Traditional Arabic" panose="02020603050405020304" pitchFamily="18" charset="-78"/>
                <a:cs typeface="Traditional Arabic" panose="02020603050405020304" pitchFamily="18" charset="-78"/>
              </a:rPr>
              <a:t>إن </a:t>
            </a:r>
            <a:r>
              <a:rPr lang="ar-SA" sz="3200" b="1" dirty="0">
                <a:latin typeface="Traditional Arabic" panose="02020603050405020304" pitchFamily="18" charset="-78"/>
                <a:cs typeface="Traditional Arabic" panose="02020603050405020304" pitchFamily="18" charset="-78"/>
              </a:rPr>
              <a:t>السرعة أمر هام </a:t>
            </a:r>
            <a:r>
              <a:rPr lang="ar-SA" sz="3200" b="1" dirty="0" err="1">
                <a:latin typeface="Traditional Arabic" panose="02020603050405020304" pitchFamily="18" charset="-78"/>
                <a:cs typeface="Traditional Arabic" panose="02020603050405020304" pitchFamily="18" charset="-78"/>
              </a:rPr>
              <a:t>لانجاز</a:t>
            </a:r>
            <a:r>
              <a:rPr lang="ar-SA" sz="3200" b="1" dirty="0">
                <a:latin typeface="Traditional Arabic" panose="02020603050405020304" pitchFamily="18" charset="-78"/>
                <a:cs typeface="Traditional Arabic" panose="02020603050405020304" pitchFamily="18" charset="-78"/>
              </a:rPr>
              <a:t> دفاع أو هجوم و دون تلك السرعة سواء </a:t>
            </a:r>
            <a:r>
              <a:rPr lang="ar-SA" sz="3200" b="1" dirty="0" smtClean="0">
                <a:latin typeface="Traditional Arabic" panose="02020603050405020304" pitchFamily="18" charset="-78"/>
                <a:cs typeface="Traditional Arabic" panose="02020603050405020304" pitchFamily="18" charset="-78"/>
              </a:rPr>
              <a:t>في </a:t>
            </a:r>
            <a:r>
              <a:rPr lang="ar-SA" sz="3200" b="1" dirty="0">
                <a:latin typeface="Traditional Arabic" panose="02020603050405020304" pitchFamily="18" charset="-78"/>
                <a:cs typeface="Traditional Arabic" panose="02020603050405020304" pitchFamily="18" charset="-78"/>
              </a:rPr>
              <a:t>الفعل </a:t>
            </a:r>
            <a:r>
              <a:rPr lang="ar-SA" sz="3200" b="1" dirty="0" smtClean="0">
                <a:latin typeface="Traditional Arabic" panose="02020603050405020304" pitchFamily="18" charset="-78"/>
                <a:cs typeface="Traditional Arabic" panose="02020603050405020304" pitchFamily="18" charset="-78"/>
              </a:rPr>
              <a:t>أو ردّ </a:t>
            </a:r>
            <a:r>
              <a:rPr lang="ar-SA" sz="3200" b="1" dirty="0">
                <a:latin typeface="Traditional Arabic" panose="02020603050405020304" pitchFamily="18" charset="-78"/>
                <a:cs typeface="Traditional Arabic" panose="02020603050405020304" pitchFamily="18" charset="-78"/>
              </a:rPr>
              <a:t>الفعل نفسه لا يمكن القول بأن تلك الحركة هي حركة كاراتيه لأنها بذلك تكون قد فقدت جزءا هاما من أساسها </a:t>
            </a:r>
            <a:r>
              <a:rPr lang="ar-SA" sz="3200" b="1" dirty="0" smtClean="0">
                <a:latin typeface="Traditional Arabic" panose="02020603050405020304" pitchFamily="18" charset="-78"/>
                <a:cs typeface="Traditional Arabic" panose="02020603050405020304" pitchFamily="18" charset="-78"/>
              </a:rPr>
              <a:t>الفني.</a:t>
            </a:r>
            <a:endParaRPr lang="en-US" sz="3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1942924244"/>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8788" y="238260"/>
            <a:ext cx="11861442" cy="6619740"/>
          </a:xfrm>
          <a:blipFill>
            <a:blip r:embed="rId2"/>
            <a:tile tx="0" ty="0" sx="100000" sy="100000" flip="none" algn="tl"/>
          </a:blipFill>
        </p:spPr>
        <p:txBody>
          <a:bodyPr/>
          <a:lstStyle/>
          <a:p>
            <a:pPr algn="r"/>
            <a:endParaRPr lang="ar-SA" dirty="0"/>
          </a:p>
        </p:txBody>
      </p:sp>
      <p:pic>
        <p:nvPicPr>
          <p:cNvPr id="3074" name="Picture 2" descr="نتيجة بحث الصور عن صور عن السرعة في الكاراتيه"/>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18942" y="412124"/>
            <a:ext cx="11668258" cy="632352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82986266"/>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400" b="1" u="sng" dirty="0" smtClean="0">
                <a:solidFill>
                  <a:srgbClr val="FF0000"/>
                </a:solidFill>
                <a:latin typeface="Traditional Arabic" panose="02020603050405020304" pitchFamily="18" charset="-78"/>
                <a:cs typeface="Traditional Arabic" panose="02020603050405020304" pitchFamily="18" charset="-78"/>
              </a:rPr>
              <a:t>1-1-4-التحمّل:</a:t>
            </a:r>
          </a:p>
          <a:p>
            <a:pPr algn="ctr"/>
            <a:r>
              <a:rPr lang="ar-SA" sz="4400" b="1" u="sng" dirty="0" smtClean="0">
                <a:solidFill>
                  <a:srgbClr val="FF0000"/>
                </a:solidFill>
                <a:latin typeface="Traditional Arabic" panose="02020603050405020304" pitchFamily="18" charset="-78"/>
                <a:cs typeface="Traditional Arabic" panose="02020603050405020304" pitchFamily="18" charset="-78"/>
              </a:rPr>
              <a:t> </a:t>
            </a:r>
          </a:p>
          <a:p>
            <a:pPr algn="ctr"/>
            <a:r>
              <a:rPr lang="ar-SA" sz="4400" b="1" dirty="0" smtClean="0">
                <a:latin typeface="Traditional Arabic" panose="02020603050405020304" pitchFamily="18" charset="-78"/>
                <a:cs typeface="Traditional Arabic" panose="02020603050405020304" pitchFamily="18" charset="-78"/>
              </a:rPr>
              <a:t>لاعب </a:t>
            </a:r>
            <a:r>
              <a:rPr lang="ar-SA" sz="4400" b="1" dirty="0">
                <a:latin typeface="Traditional Arabic" panose="02020603050405020304" pitchFamily="18" charset="-78"/>
                <a:cs typeface="Traditional Arabic" panose="02020603050405020304" pitchFamily="18" charset="-78"/>
              </a:rPr>
              <a:t>الكاراتيه يجب أن يكون شديد التحمل حيث انه أحيانا يقابل مجموعة قوية من الخصوم لذلك عليه أن يتحمل الزمن الطويل في القتال و </a:t>
            </a:r>
            <a:r>
              <a:rPr lang="ar-SA" sz="4400" b="1" dirty="0" smtClean="0">
                <a:latin typeface="Traditional Arabic" panose="02020603050405020304" pitchFamily="18" charset="-78"/>
                <a:cs typeface="Traditional Arabic" panose="02020603050405020304" pitchFamily="18" charset="-78"/>
              </a:rPr>
              <a:t>كذلك تحمل </a:t>
            </a:r>
            <a:r>
              <a:rPr lang="ar-SA" sz="4400" b="1" dirty="0">
                <a:latin typeface="Traditional Arabic" panose="02020603050405020304" pitchFamily="18" charset="-78"/>
                <a:cs typeface="Traditional Arabic" panose="02020603050405020304" pitchFamily="18" charset="-78"/>
              </a:rPr>
              <a:t>ذلك المجهود الشديد من </a:t>
            </a:r>
            <a:r>
              <a:rPr lang="ar-SA" sz="4400" b="1" dirty="0" smtClean="0">
                <a:latin typeface="Traditional Arabic" panose="02020603050405020304" pitchFamily="18" charset="-78"/>
                <a:cs typeface="Traditional Arabic" panose="02020603050405020304" pitchFamily="18" charset="-78"/>
              </a:rPr>
              <a:t>الأداء</a:t>
            </a:r>
            <a:r>
              <a:rPr lang="ar-SA" sz="4400" b="1" dirty="0">
                <a:latin typeface="Traditional Arabic" panose="02020603050405020304" pitchFamily="18" charset="-78"/>
                <a:cs typeface="Traditional Arabic" panose="02020603050405020304" pitchFamily="18" charset="-78"/>
              </a:rPr>
              <a:t/>
            </a:r>
            <a:br>
              <a:rPr lang="ar-SA" sz="4400" b="1" dirty="0">
                <a:latin typeface="Traditional Arabic" panose="02020603050405020304" pitchFamily="18" charset="-78"/>
                <a:cs typeface="Traditional Arabic" panose="02020603050405020304" pitchFamily="18" charset="-78"/>
              </a:rPr>
            </a:br>
            <a:r>
              <a:rPr lang="ar-SA" sz="4400" b="1" dirty="0">
                <a:latin typeface="Traditional Arabic" panose="02020603050405020304" pitchFamily="18" charset="-78"/>
                <a:cs typeface="Traditional Arabic" panose="02020603050405020304" pitchFamily="18" charset="-78"/>
              </a:rPr>
              <a:t>لذلك </a:t>
            </a:r>
            <a:r>
              <a:rPr lang="ar-SA" sz="4400" b="1" dirty="0" smtClean="0">
                <a:latin typeface="Traditional Arabic" panose="02020603050405020304" pitchFamily="18" charset="-78"/>
                <a:cs typeface="Traditional Arabic" panose="02020603050405020304" pitchFamily="18" charset="-78"/>
              </a:rPr>
              <a:t>على </a:t>
            </a:r>
            <a:r>
              <a:rPr lang="ar-SA" sz="4400" b="1" dirty="0">
                <a:latin typeface="Traditional Arabic" panose="02020603050405020304" pitchFamily="18" charset="-78"/>
                <a:cs typeface="Traditional Arabic" panose="02020603050405020304" pitchFamily="18" charset="-78"/>
              </a:rPr>
              <a:t>لاعب الكاراتيه أن يتدرب </a:t>
            </a:r>
            <a:r>
              <a:rPr lang="ar-SA" sz="4400" b="1" dirty="0" smtClean="0">
                <a:latin typeface="Traditional Arabic" panose="02020603050405020304" pitchFamily="18" charset="-78"/>
                <a:cs typeface="Traditional Arabic" panose="02020603050405020304" pitchFamily="18" charset="-78"/>
              </a:rPr>
              <a:t>عل</a:t>
            </a:r>
            <a:r>
              <a:rPr lang="ar-DZ" sz="4400" b="1" dirty="0" smtClean="0">
                <a:latin typeface="Traditional Arabic" panose="02020603050405020304" pitchFamily="18" charset="-78"/>
                <a:cs typeface="Traditional Arabic" panose="02020603050405020304" pitchFamily="18" charset="-78"/>
              </a:rPr>
              <a:t>ى</a:t>
            </a:r>
            <a:r>
              <a:rPr lang="ar-SA" sz="4400" b="1" dirty="0" smtClean="0">
                <a:latin typeface="Traditional Arabic" panose="02020603050405020304" pitchFamily="18" charset="-78"/>
                <a:cs typeface="Traditional Arabic" panose="02020603050405020304" pitchFamily="18" charset="-78"/>
              </a:rPr>
              <a:t> </a:t>
            </a:r>
            <a:r>
              <a:rPr lang="ar-SA" sz="4400" b="1" dirty="0">
                <a:latin typeface="Traditional Arabic" panose="02020603050405020304" pitchFamily="18" charset="-78"/>
                <a:cs typeface="Traditional Arabic" panose="02020603050405020304" pitchFamily="18" charset="-78"/>
              </a:rPr>
              <a:t>التحمل </a:t>
            </a:r>
            <a:r>
              <a:rPr lang="ar-SA" sz="4400" b="1" dirty="0" smtClean="0">
                <a:latin typeface="Traditional Arabic" panose="02020603050405020304" pitchFamily="18" charset="-78"/>
                <a:cs typeface="Traditional Arabic" panose="02020603050405020304" pitchFamily="18" charset="-78"/>
              </a:rPr>
              <a:t>والصبر. </a:t>
            </a:r>
            <a:endParaRPr lang="ar-SA" sz="4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2340657182"/>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2" name="Image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14350" y="437882"/>
            <a:ext cx="11163300" cy="6117464"/>
          </a:xfrm>
          <a:prstGeom prst="rect">
            <a:avLst/>
          </a:prstGeom>
        </p:spPr>
      </p:pic>
    </p:spTree>
    <p:extLst>
      <p:ext uri="{BB962C8B-B14F-4D97-AF65-F5344CB8AC3E}">
        <p14:creationId xmlns:p14="http://schemas.microsoft.com/office/powerpoint/2010/main" xmlns="" val="3518271302"/>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000" b="1" u="sng" dirty="0" smtClean="0">
                <a:solidFill>
                  <a:srgbClr val="FF0000"/>
                </a:solidFill>
                <a:latin typeface="Traditional Arabic" panose="02020603050405020304" pitchFamily="18" charset="-78"/>
                <a:cs typeface="Traditional Arabic" panose="02020603050405020304" pitchFamily="18" charset="-78"/>
              </a:rPr>
              <a:t>1-1-5-التوازن:</a:t>
            </a:r>
          </a:p>
          <a:p>
            <a:pPr algn="ctr"/>
            <a:endParaRPr lang="ar-SA" sz="4000" b="1" u="sng" dirty="0" smtClean="0">
              <a:solidFill>
                <a:srgbClr val="FF0000"/>
              </a:solidFill>
              <a:latin typeface="Traditional Arabic" panose="02020603050405020304" pitchFamily="18" charset="-78"/>
              <a:cs typeface="Traditional Arabic" panose="02020603050405020304" pitchFamily="18" charset="-78"/>
            </a:endParaRPr>
          </a:p>
          <a:p>
            <a:pPr algn="just"/>
            <a:r>
              <a:rPr lang="ar-SA" sz="4000" b="1" dirty="0" smtClean="0">
                <a:latin typeface="Traditional Arabic" panose="02020603050405020304" pitchFamily="18" charset="-78"/>
                <a:cs typeface="Traditional Arabic" panose="02020603050405020304" pitchFamily="18" charset="-78"/>
              </a:rPr>
              <a:t>هو </a:t>
            </a:r>
            <a:r>
              <a:rPr lang="ar-SA" sz="4000" b="1" dirty="0">
                <a:latin typeface="Traditional Arabic" panose="02020603050405020304" pitchFamily="18" charset="-78"/>
                <a:cs typeface="Traditional Arabic" panose="02020603050405020304" pitchFamily="18" charset="-78"/>
              </a:rPr>
              <a:t>الثبات أثناء أداء بعض الحركات في الهواء وعدم التأرجح يمينا أو يسارا وأثناء صد أو تلقي ضربات من الخصم وعدم السقوط أرضا والتوازن مهم جدا عند ركل الخصم </a:t>
            </a:r>
            <a:r>
              <a:rPr lang="ar-SA" sz="4000" b="1" dirty="0" smtClean="0">
                <a:latin typeface="Traditional Arabic" panose="02020603050405020304" pitchFamily="18" charset="-78"/>
                <a:cs typeface="Traditional Arabic" panose="02020603050405020304" pitchFamily="18" charset="-78"/>
              </a:rPr>
              <a:t>فلابد من </a:t>
            </a:r>
            <a:r>
              <a:rPr lang="ar-SA" sz="4000" b="1" dirty="0" err="1" smtClean="0">
                <a:latin typeface="Traditional Arabic" panose="02020603050405020304" pitchFamily="18" charset="-78"/>
                <a:cs typeface="Traditional Arabic" panose="02020603050405020304" pitchFamily="18" charset="-78"/>
              </a:rPr>
              <a:t>التسمر</a:t>
            </a:r>
            <a:r>
              <a:rPr lang="ar-SA" sz="4000" b="1" dirty="0" smtClean="0">
                <a:latin typeface="Traditional Arabic" panose="02020603050405020304" pitchFamily="18" charset="-78"/>
                <a:cs typeface="Traditional Arabic" panose="02020603050405020304" pitchFamily="18" charset="-78"/>
              </a:rPr>
              <a:t> </a:t>
            </a:r>
            <a:r>
              <a:rPr lang="ar-SA" sz="4000" b="1" dirty="0">
                <a:latin typeface="Traditional Arabic" panose="02020603050405020304" pitchFamily="18" charset="-78"/>
                <a:cs typeface="Traditional Arabic" panose="02020603050405020304" pitchFamily="18" charset="-78"/>
              </a:rPr>
              <a:t>في الأرض كالجبل في </a:t>
            </a:r>
            <a:r>
              <a:rPr lang="ar-SA" sz="4000" b="1" dirty="0" smtClean="0">
                <a:latin typeface="Traditional Arabic" panose="02020603050405020304" pitchFamily="18" charset="-78"/>
                <a:cs typeface="Traditional Arabic" panose="02020603050405020304" pitchFamily="18" charset="-78"/>
              </a:rPr>
              <a:t>ثباته.</a:t>
            </a:r>
            <a:r>
              <a:rPr lang="ar-SA" sz="4000" b="1" dirty="0">
                <a:latin typeface="Traditional Arabic" panose="02020603050405020304" pitchFamily="18" charset="-78"/>
                <a:cs typeface="Traditional Arabic" panose="02020603050405020304" pitchFamily="18" charset="-78"/>
              </a:rPr>
              <a:t/>
            </a:r>
            <a:br>
              <a:rPr lang="ar-SA" sz="4000" b="1" dirty="0">
                <a:latin typeface="Traditional Arabic" panose="02020603050405020304" pitchFamily="18" charset="-78"/>
                <a:cs typeface="Traditional Arabic" panose="02020603050405020304" pitchFamily="18" charset="-78"/>
              </a:rPr>
            </a:br>
            <a:r>
              <a:rPr lang="ar-SA" sz="4000" b="1" dirty="0">
                <a:latin typeface="Traditional Arabic" panose="02020603050405020304" pitchFamily="18" charset="-78"/>
                <a:cs typeface="Traditional Arabic" panose="02020603050405020304" pitchFamily="18" charset="-78"/>
              </a:rPr>
              <a:t>كثيرا ما </a:t>
            </a:r>
            <a:r>
              <a:rPr lang="ar-SA" sz="4000" b="1" dirty="0" err="1">
                <a:latin typeface="Traditional Arabic" panose="02020603050405020304" pitchFamily="18" charset="-78"/>
                <a:cs typeface="Traditional Arabic" panose="02020603050405020304" pitchFamily="18" charset="-78"/>
              </a:rPr>
              <a:t>يتلقي</a:t>
            </a:r>
            <a:r>
              <a:rPr lang="ar-SA" sz="4000" b="1" dirty="0">
                <a:latin typeface="Traditional Arabic" panose="02020603050405020304" pitchFamily="18" charset="-78"/>
                <a:cs typeface="Traditional Arabic" panose="02020603050405020304" pitchFamily="18" charset="-78"/>
              </a:rPr>
              <a:t> لاعب الكاراتيه لكمة أو ضربة تجعله يفقد توازنه و لكن هذا التوازن لا يفقد بسهولة ذلك أن وقفات الكاراتيه تشكل قاعة قوية لا تسهل </a:t>
            </a:r>
            <a:r>
              <a:rPr lang="ar-SA" sz="4000" b="1" dirty="0" smtClean="0">
                <a:latin typeface="Traditional Arabic" panose="02020603050405020304" pitchFamily="18" charset="-78"/>
                <a:cs typeface="Traditional Arabic" panose="02020603050405020304" pitchFamily="18" charset="-78"/>
              </a:rPr>
              <a:t>من فقد التوازن. </a:t>
            </a:r>
            <a:r>
              <a:rPr lang="ar-SA" sz="4000" b="1" dirty="0">
                <a:latin typeface="Traditional Arabic" panose="02020603050405020304" pitchFamily="18" charset="-78"/>
                <a:cs typeface="Traditional Arabic" panose="02020603050405020304" pitchFamily="18" charset="-78"/>
              </a:rPr>
              <a:t>انه بلا شك </a:t>
            </a:r>
            <a:r>
              <a:rPr lang="ar-SA" sz="4000" b="1" dirty="0" smtClean="0">
                <a:latin typeface="Traditional Arabic" panose="02020603050405020304" pitchFamily="18" charset="-78"/>
                <a:cs typeface="Traditional Arabic" panose="02020603050405020304" pitchFamily="18" charset="-78"/>
              </a:rPr>
              <a:t>يتنقل </a:t>
            </a:r>
            <a:r>
              <a:rPr lang="ar-SA" sz="4000" b="1" dirty="0">
                <a:latin typeface="Traditional Arabic" panose="02020603050405020304" pitchFamily="18" charset="-78"/>
                <a:cs typeface="Traditional Arabic" panose="02020603050405020304" pitchFamily="18" charset="-78"/>
              </a:rPr>
              <a:t>بتوازن شديد وتحكم عالي في </a:t>
            </a:r>
            <a:r>
              <a:rPr lang="ar-SA" sz="4000" b="1" dirty="0" smtClean="0">
                <a:latin typeface="Traditional Arabic" panose="02020603050405020304" pitchFamily="18" charset="-78"/>
                <a:cs typeface="Traditional Arabic" panose="02020603050405020304" pitchFamily="18" charset="-78"/>
              </a:rPr>
              <a:t>وقفاته. </a:t>
            </a:r>
            <a:endParaRPr lang="ar-SA" sz="4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2485084257"/>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80304" y="160986"/>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296027" y="160986"/>
            <a:ext cx="11745719" cy="634284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4098" name="Picture 2" descr="نتيجة بحث الصور عن صور التوازن في الكاراتيه"/>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96027" y="160986"/>
            <a:ext cx="11745719" cy="625269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7566984"/>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2" name="Pensées 1"/>
          <p:cNvSpPr/>
          <p:nvPr/>
        </p:nvSpPr>
        <p:spPr>
          <a:xfrm>
            <a:off x="1996225" y="734096"/>
            <a:ext cx="8036417" cy="4700789"/>
          </a:xfrm>
          <a:prstGeom prst="cloudCallou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5400" b="1" dirty="0">
                <a:solidFill>
                  <a:srgbClr val="FF0000"/>
                </a:solidFill>
                <a:latin typeface="Traditional Arabic" panose="02020603050405020304" pitchFamily="18" charset="-78"/>
                <a:cs typeface="Traditional Arabic" panose="02020603050405020304" pitchFamily="18" charset="-78"/>
              </a:rPr>
              <a:t>فعالية ومستوى الأداء </a:t>
            </a:r>
            <a:r>
              <a:rPr lang="ar-SA" sz="5400" b="1" dirty="0" err="1">
                <a:solidFill>
                  <a:srgbClr val="FF0000"/>
                </a:solidFill>
                <a:latin typeface="Traditional Arabic" panose="02020603050405020304" pitchFamily="18" charset="-78"/>
                <a:cs typeface="Traditional Arabic" panose="02020603050405020304" pitchFamily="18" charset="-78"/>
              </a:rPr>
              <a:t>المهاري</a:t>
            </a:r>
            <a:r>
              <a:rPr lang="ar-SA" sz="5400" b="1" dirty="0">
                <a:solidFill>
                  <a:srgbClr val="FF0000"/>
                </a:solidFill>
                <a:latin typeface="Traditional Arabic" panose="02020603050405020304" pitchFamily="18" charset="-78"/>
                <a:cs typeface="Traditional Arabic" panose="02020603050405020304" pitchFamily="18" charset="-78"/>
              </a:rPr>
              <a:t> في رياضة الكاراتيه</a:t>
            </a:r>
            <a:endParaRPr lang="en-US" sz="5400" b="1"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2808408980"/>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000" b="1" u="sng" dirty="0" smtClean="0">
                <a:solidFill>
                  <a:srgbClr val="FF0000"/>
                </a:solidFill>
                <a:latin typeface="Traditional Arabic" panose="02020603050405020304" pitchFamily="18" charset="-78"/>
                <a:cs typeface="Traditional Arabic" panose="02020603050405020304" pitchFamily="18" charset="-78"/>
              </a:rPr>
              <a:t>1-1-6- القسوة: </a:t>
            </a:r>
          </a:p>
          <a:p>
            <a:pPr algn="ctr"/>
            <a:endParaRPr lang="ar-SA" sz="4000" b="1" u="sng" dirty="0" smtClean="0">
              <a:solidFill>
                <a:srgbClr val="FF0000"/>
              </a:solidFill>
              <a:latin typeface="Traditional Arabic" panose="02020603050405020304" pitchFamily="18" charset="-78"/>
              <a:cs typeface="Traditional Arabic" panose="02020603050405020304" pitchFamily="18" charset="-78"/>
            </a:endParaRPr>
          </a:p>
          <a:p>
            <a:pPr algn="just"/>
            <a:r>
              <a:rPr lang="ar-SA" sz="4000" b="1" dirty="0" smtClean="0">
                <a:latin typeface="Traditional Arabic" panose="02020603050405020304" pitchFamily="18" charset="-78"/>
                <a:cs typeface="Traditional Arabic" panose="02020603050405020304" pitchFamily="18" charset="-78"/>
              </a:rPr>
              <a:t>إنها </a:t>
            </a:r>
            <a:r>
              <a:rPr lang="ar-SA" sz="4000" b="1" dirty="0">
                <a:latin typeface="Traditional Arabic" panose="02020603050405020304" pitchFamily="18" charset="-78"/>
                <a:cs typeface="Traditional Arabic" panose="02020603050405020304" pitchFamily="18" charset="-78"/>
              </a:rPr>
              <a:t>سمة يحتاجها من يدافع عن نفسه ضد المجرمين الأشرار وهي تعني إصابة هدف بقسوة وقوة من اجل تحطيم المجرم ومنعه من مواصلة هجومها الشرير و لكن تلك القسوة ممنوعة في المباريات حيث أن من يستخدم القسوة في إصابة خصمه يمنع من إكمال المباراة ويصبح مهزوما وذلك المصاب يفوز بالمباراة إذا القسوة تستخدم فقط ضد خصم شرير في الشارع وهذه القسوة تعني إصابة الخصم في نقطة حساسة وبقوة مما يؤدي إلي إسقاطه أرضا دون </a:t>
            </a:r>
            <a:r>
              <a:rPr lang="ar-SA" sz="4000" b="1" dirty="0" smtClean="0">
                <a:latin typeface="Traditional Arabic" panose="02020603050405020304" pitchFamily="18" charset="-78"/>
                <a:cs typeface="Traditional Arabic" panose="02020603050405020304" pitchFamily="18" charset="-78"/>
              </a:rPr>
              <a:t>حركة.</a:t>
            </a:r>
            <a:endParaRPr lang="en-US" sz="4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43926942"/>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b="1" dirty="0" smtClean="0"/>
              <a:t> </a:t>
            </a:r>
            <a:r>
              <a:rPr lang="ar-SA" sz="3600" b="1" u="sng" dirty="0" smtClean="0">
                <a:solidFill>
                  <a:srgbClr val="FF0000"/>
                </a:solidFill>
                <a:latin typeface="Traditional Arabic" panose="02020603050405020304" pitchFamily="18" charset="-78"/>
                <a:cs typeface="Traditional Arabic" panose="02020603050405020304" pitchFamily="18" charset="-78"/>
              </a:rPr>
              <a:t>1-1-7-الرشاقة :</a:t>
            </a:r>
          </a:p>
          <a:p>
            <a:pPr algn="just"/>
            <a:endParaRPr lang="en-US" sz="3600" b="1" u="sng" dirty="0">
              <a:solidFill>
                <a:srgbClr val="FF0000"/>
              </a:solidFill>
              <a:latin typeface="Traditional Arabic" panose="02020603050405020304" pitchFamily="18" charset="-78"/>
              <a:cs typeface="Traditional Arabic" panose="02020603050405020304" pitchFamily="18" charset="-78"/>
            </a:endParaRPr>
          </a:p>
          <a:p>
            <a:pPr algn="just"/>
            <a:r>
              <a:rPr lang="ar-SA" sz="3600" b="1" dirty="0">
                <a:latin typeface="Traditional Arabic" panose="02020603050405020304" pitchFamily="18" charset="-78"/>
                <a:cs typeface="Traditional Arabic" panose="02020603050405020304" pitchFamily="18" charset="-78"/>
              </a:rPr>
              <a:t>تعد الرشاقة من القدرات البدنية التي تحتل مكانة بارزة بين القدرات البدنية الأخرى وترجع هذه المكانة إلى أهمية الرشاقة في الأداء المهارى لغالبية الأنشطة الرياضية وكذلك أهميتها لإتمام الأعمال اليومية للأشخاص العاديين</a:t>
            </a:r>
            <a:r>
              <a:rPr lang="ar-SA" sz="3600" b="1" dirty="0" smtClean="0">
                <a:latin typeface="Traditional Arabic" panose="02020603050405020304" pitchFamily="18" charset="-78"/>
                <a:cs typeface="Traditional Arabic" panose="02020603050405020304" pitchFamily="18" charset="-78"/>
              </a:rPr>
              <a:t>.</a:t>
            </a:r>
            <a:endParaRPr lang="en-US" sz="3600" b="1" dirty="0">
              <a:latin typeface="Traditional Arabic" panose="02020603050405020304" pitchFamily="18" charset="-78"/>
              <a:cs typeface="Traditional Arabic" panose="02020603050405020304" pitchFamily="18" charset="-78"/>
            </a:endParaRPr>
          </a:p>
          <a:p>
            <a:pPr algn="just"/>
            <a:r>
              <a:rPr lang="ar-SA" sz="3600" b="1" dirty="0">
                <a:latin typeface="Traditional Arabic" panose="02020603050405020304" pitchFamily="18" charset="-78"/>
                <a:cs typeface="Traditional Arabic" panose="02020603050405020304" pitchFamily="18" charset="-78"/>
              </a:rPr>
              <a:t>ويتفق كل </a:t>
            </a:r>
            <a:r>
              <a:rPr lang="ar-SA" sz="3600" b="1" dirty="0">
                <a:solidFill>
                  <a:srgbClr val="FF0000"/>
                </a:solidFill>
                <a:latin typeface="Traditional Arabic" panose="02020603050405020304" pitchFamily="18" charset="-78"/>
                <a:cs typeface="Traditional Arabic" panose="02020603050405020304" pitchFamily="18" charset="-78"/>
              </a:rPr>
              <a:t>من </a:t>
            </a:r>
            <a:r>
              <a:rPr lang="ar-SA" sz="3600" b="1" dirty="0" err="1">
                <a:solidFill>
                  <a:srgbClr val="FF0000"/>
                </a:solidFill>
                <a:latin typeface="Traditional Arabic" panose="02020603050405020304" pitchFamily="18" charset="-78"/>
                <a:cs typeface="Traditional Arabic" panose="02020603050405020304" pitchFamily="18" charset="-78"/>
              </a:rPr>
              <a:t>شاركى</a:t>
            </a:r>
            <a:r>
              <a:rPr lang="ar-SA" sz="3600" b="1" dirty="0">
                <a:solidFill>
                  <a:srgbClr val="FF0000"/>
                </a:solidFill>
                <a:latin typeface="Traditional Arabic" panose="02020603050405020304" pitchFamily="18" charset="-78"/>
                <a:cs typeface="Traditional Arabic" panose="02020603050405020304" pitchFamily="18" charset="-78"/>
              </a:rPr>
              <a:t>(</a:t>
            </a:r>
            <a:r>
              <a:rPr lang="en-US" sz="3600" b="1" dirty="0" err="1">
                <a:solidFill>
                  <a:srgbClr val="FF0000"/>
                </a:solidFill>
                <a:latin typeface="Traditional Arabic" panose="02020603050405020304" pitchFamily="18" charset="-78"/>
                <a:cs typeface="Traditional Arabic" panose="02020603050405020304" pitchFamily="18" charset="-78"/>
              </a:rPr>
              <a:t>sharaky</a:t>
            </a:r>
            <a:r>
              <a:rPr lang="en-US" sz="3600" b="1" dirty="0">
                <a:solidFill>
                  <a:srgbClr val="FF0000"/>
                </a:solidFill>
                <a:latin typeface="Traditional Arabic" panose="02020603050405020304" pitchFamily="18" charset="-78"/>
                <a:cs typeface="Traditional Arabic" panose="02020603050405020304" pitchFamily="18" charset="-78"/>
              </a:rPr>
              <a:t> </a:t>
            </a:r>
            <a:r>
              <a:rPr lang="ar-SA" sz="3600" b="1" dirty="0">
                <a:solidFill>
                  <a:srgbClr val="FF0000"/>
                </a:solidFill>
                <a:latin typeface="Traditional Arabic" panose="02020603050405020304" pitchFamily="18" charset="-78"/>
                <a:cs typeface="Traditional Arabic" panose="02020603050405020304" pitchFamily="18" charset="-78"/>
              </a:rPr>
              <a:t>1997) </a:t>
            </a:r>
            <a:r>
              <a:rPr lang="ar-SA" sz="3600" b="1" dirty="0" smtClean="0">
                <a:solidFill>
                  <a:srgbClr val="FF0000"/>
                </a:solidFill>
                <a:latin typeface="Traditional Arabic" panose="02020603050405020304" pitchFamily="18" charset="-78"/>
                <a:cs typeface="Traditional Arabic" panose="02020603050405020304" pitchFamily="18" charset="-78"/>
              </a:rPr>
              <a:t>و </a:t>
            </a:r>
            <a:r>
              <a:rPr lang="ar-SA" sz="3600" b="1" dirty="0" err="1" smtClean="0">
                <a:solidFill>
                  <a:srgbClr val="FF0000"/>
                </a:solidFill>
                <a:latin typeface="Traditional Arabic" panose="02020603050405020304" pitchFamily="18" charset="-78"/>
                <a:cs typeface="Traditional Arabic" panose="02020603050405020304" pitchFamily="18" charset="-78"/>
              </a:rPr>
              <a:t>ريالى</a:t>
            </a:r>
            <a:r>
              <a:rPr lang="ar-SA" sz="3600" b="1" dirty="0" smtClean="0">
                <a:solidFill>
                  <a:srgbClr val="FF0000"/>
                </a:solidFill>
                <a:latin typeface="Traditional Arabic" panose="02020603050405020304" pitchFamily="18" charset="-78"/>
                <a:cs typeface="Traditional Arabic" panose="02020603050405020304" pitchFamily="18" charset="-78"/>
              </a:rPr>
              <a:t> </a:t>
            </a:r>
            <a:r>
              <a:rPr lang="ar-SA" sz="3600" b="1" dirty="0">
                <a:solidFill>
                  <a:srgbClr val="FF0000"/>
                </a:solidFill>
                <a:latin typeface="Traditional Arabic" panose="02020603050405020304" pitchFamily="18" charset="-78"/>
                <a:cs typeface="Traditional Arabic" panose="02020603050405020304" pitchFamily="18" charset="-78"/>
              </a:rPr>
              <a:t>(</a:t>
            </a:r>
            <a:r>
              <a:rPr lang="en-US" sz="3600" b="1" dirty="0">
                <a:solidFill>
                  <a:srgbClr val="FF0000"/>
                </a:solidFill>
                <a:latin typeface="Traditional Arabic" panose="02020603050405020304" pitchFamily="18" charset="-78"/>
                <a:cs typeface="Traditional Arabic" panose="02020603050405020304" pitchFamily="18" charset="-78"/>
              </a:rPr>
              <a:t>Reilly </a:t>
            </a:r>
            <a:r>
              <a:rPr lang="ar-SA" sz="3600" b="1" dirty="0">
                <a:solidFill>
                  <a:srgbClr val="FF0000"/>
                </a:solidFill>
                <a:latin typeface="Traditional Arabic" panose="02020603050405020304" pitchFamily="18" charset="-78"/>
                <a:cs typeface="Traditional Arabic" panose="02020603050405020304" pitchFamily="18" charset="-78"/>
              </a:rPr>
              <a:t>1998</a:t>
            </a:r>
            <a:r>
              <a:rPr lang="ar-SA" sz="3600" b="1" dirty="0" smtClean="0">
                <a:solidFill>
                  <a:srgbClr val="FF0000"/>
                </a:solidFill>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أن </a:t>
            </a:r>
            <a:r>
              <a:rPr lang="ar-SA" sz="3600" b="1" dirty="0">
                <a:latin typeface="Traditional Arabic" panose="02020603050405020304" pitchFamily="18" charset="-78"/>
                <a:cs typeface="Traditional Arabic" panose="02020603050405020304" pitchFamily="18" charset="-78"/>
              </a:rPr>
              <a:t>الرشاقة هي القدرة على تغيير الوضع والاتجاه بسرعة وسهولة، وهى صفة مركبة من القوة – السرعة – الاتزان – </a:t>
            </a:r>
            <a:r>
              <a:rPr lang="ar-SA" sz="3600" b="1" dirty="0" smtClean="0">
                <a:latin typeface="Traditional Arabic" panose="02020603050405020304" pitchFamily="18" charset="-78"/>
                <a:cs typeface="Traditional Arabic" panose="02020603050405020304" pitchFamily="18" charset="-78"/>
              </a:rPr>
              <a:t>التوافق.</a:t>
            </a:r>
            <a:endParaRPr lang="en-US"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4222654706"/>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000" b="1" dirty="0">
                <a:solidFill>
                  <a:srgbClr val="FF0000"/>
                </a:solidFill>
                <a:latin typeface="Traditional Arabic" panose="02020603050405020304" pitchFamily="18" charset="-78"/>
                <a:cs typeface="Traditional Arabic" panose="02020603050405020304" pitchFamily="18" charset="-78"/>
              </a:rPr>
              <a:t>ويرى زكى محمد حسن ( 2004 ) </a:t>
            </a:r>
            <a:r>
              <a:rPr lang="ar-SA" sz="4000" b="1" dirty="0">
                <a:latin typeface="Traditional Arabic" panose="02020603050405020304" pitchFamily="18" charset="-78"/>
                <a:cs typeface="Traditional Arabic" panose="02020603050405020304" pitchFamily="18" charset="-78"/>
              </a:rPr>
              <a:t>أن تعظيم شأن الرشاقة يرجع إلى اعتبارها أهم القدرات البدنية في العديد من الأنشطة الرياضية وترجع تلك الأهمية إلى ارتباطها بالإيفاء بمتطلبات النشاط الرياضي الممارس و عدم الاهتمام بتدريبها من شأنه أن يعمل على إرباك </a:t>
            </a:r>
            <a:r>
              <a:rPr lang="ar-SA" sz="4000" b="1" dirty="0" smtClean="0">
                <a:latin typeface="Traditional Arabic" panose="02020603050405020304" pitchFamily="18" charset="-78"/>
                <a:cs typeface="Traditional Arabic" panose="02020603050405020304" pitchFamily="18" charset="-78"/>
              </a:rPr>
              <a:t>واهتزاز </a:t>
            </a:r>
            <a:r>
              <a:rPr lang="ar-SA" sz="4000" b="1" dirty="0">
                <a:latin typeface="Traditional Arabic" panose="02020603050405020304" pitchFamily="18" charset="-78"/>
                <a:cs typeface="Traditional Arabic" panose="02020603050405020304" pitchFamily="18" charset="-78"/>
              </a:rPr>
              <a:t>الأداء الحركي </a:t>
            </a:r>
            <a:r>
              <a:rPr lang="ar-SA" sz="4000" b="1" dirty="0" smtClean="0">
                <a:latin typeface="Traditional Arabic" panose="02020603050405020304" pitchFamily="18" charset="-78"/>
                <a:cs typeface="Traditional Arabic" panose="02020603050405020304" pitchFamily="18" charset="-78"/>
              </a:rPr>
              <a:t>والذي ينعكس </a:t>
            </a:r>
            <a:r>
              <a:rPr lang="ar-SA" sz="4000" b="1" dirty="0">
                <a:latin typeface="Traditional Arabic" panose="02020603050405020304" pitchFamily="18" charset="-78"/>
                <a:cs typeface="Traditional Arabic" panose="02020603050405020304" pitchFamily="18" charset="-78"/>
              </a:rPr>
              <a:t>بدوره على أداء </a:t>
            </a:r>
            <a:r>
              <a:rPr lang="ar-SA" sz="4000" b="1" dirty="0" smtClean="0">
                <a:latin typeface="Traditional Arabic" panose="02020603050405020304" pitchFamily="18" charset="-78"/>
                <a:cs typeface="Traditional Arabic" panose="02020603050405020304" pitchFamily="18" charset="-78"/>
              </a:rPr>
              <a:t>الممارسين </a:t>
            </a:r>
            <a:r>
              <a:rPr lang="ar-SA" sz="4000" b="1" dirty="0">
                <a:latin typeface="Traditional Arabic" panose="02020603050405020304" pitchFamily="18" charset="-78"/>
                <a:cs typeface="Traditional Arabic" panose="02020603050405020304" pitchFamily="18" charset="-78"/>
              </a:rPr>
              <a:t>ويجعلهم مرتبكين </a:t>
            </a:r>
            <a:r>
              <a:rPr lang="ar-SA" sz="4000" b="1" dirty="0" smtClean="0">
                <a:latin typeface="Traditional Arabic" panose="02020603050405020304" pitchFamily="18" charset="-78"/>
                <a:cs typeface="Traditional Arabic" panose="02020603050405020304" pitchFamily="18" charset="-78"/>
              </a:rPr>
              <a:t>حركيًا.</a:t>
            </a:r>
            <a:endParaRPr lang="ar-SA"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4206864975"/>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800" b="1" dirty="0">
                <a:latin typeface="Traditional Arabic" panose="02020603050405020304" pitchFamily="18" charset="-78"/>
                <a:cs typeface="Traditional Arabic" panose="02020603050405020304" pitchFamily="18" charset="-78"/>
              </a:rPr>
              <a:t>ويرى </a:t>
            </a:r>
            <a:r>
              <a:rPr lang="ar-SA" sz="4800" b="1" dirty="0">
                <a:solidFill>
                  <a:srgbClr val="FF0000"/>
                </a:solidFill>
                <a:latin typeface="Traditional Arabic" panose="02020603050405020304" pitchFamily="18" charset="-78"/>
                <a:cs typeface="Traditional Arabic" panose="02020603050405020304" pitchFamily="18" charset="-78"/>
              </a:rPr>
              <a:t>وجيه </a:t>
            </a:r>
            <a:r>
              <a:rPr lang="ar-SA" sz="4800" b="1" dirty="0" err="1">
                <a:solidFill>
                  <a:srgbClr val="FF0000"/>
                </a:solidFill>
                <a:latin typeface="Traditional Arabic" panose="02020603050405020304" pitchFamily="18" charset="-78"/>
                <a:cs typeface="Traditional Arabic" panose="02020603050405020304" pitchFamily="18" charset="-78"/>
              </a:rPr>
              <a:t>شمندى</a:t>
            </a:r>
            <a:r>
              <a:rPr lang="ar-SA" sz="4800" b="1" dirty="0">
                <a:solidFill>
                  <a:srgbClr val="FF0000"/>
                </a:solidFill>
                <a:latin typeface="Traditional Arabic" panose="02020603050405020304" pitchFamily="18" charset="-78"/>
                <a:cs typeface="Traditional Arabic" panose="02020603050405020304" pitchFamily="18" charset="-78"/>
              </a:rPr>
              <a:t> ( 2002 ) </a:t>
            </a:r>
            <a:r>
              <a:rPr lang="ar-SA" sz="4800" b="1" dirty="0">
                <a:latin typeface="Traditional Arabic" panose="02020603050405020304" pitchFamily="18" charset="-78"/>
                <a:cs typeface="Traditional Arabic" panose="02020603050405020304" pitchFamily="18" charset="-78"/>
              </a:rPr>
              <a:t>أن الرشاقة تظهر في رياضة الكاراتيه بصورتها في قدرة اللاعب على إتقان الحركات التوافقية المعقدة والصغيرة بما يتلاءم ويتناسب مع مواقف منازلة </a:t>
            </a:r>
            <a:r>
              <a:rPr lang="ar-SA" sz="4800" b="1" dirty="0" err="1">
                <a:latin typeface="Traditional Arabic" panose="02020603050405020304" pitchFamily="18" charset="-78"/>
                <a:cs typeface="Traditional Arabic" panose="02020603050405020304" pitchFamily="18" charset="-78"/>
              </a:rPr>
              <a:t>الكوميتيه</a:t>
            </a:r>
            <a:r>
              <a:rPr lang="ar-SA" sz="4800" b="1" dirty="0">
                <a:latin typeface="Traditional Arabic" panose="02020603050405020304" pitchFamily="18" charset="-78"/>
                <a:cs typeface="Traditional Arabic" panose="02020603050405020304" pitchFamily="18" charset="-78"/>
              </a:rPr>
              <a:t> أو </a:t>
            </a:r>
            <a:r>
              <a:rPr lang="ar-SA" sz="4800" b="1" dirty="0" err="1">
                <a:latin typeface="Traditional Arabic" panose="02020603050405020304" pitchFamily="18" charset="-78"/>
                <a:cs typeface="Traditional Arabic" panose="02020603050405020304" pitchFamily="18" charset="-78"/>
              </a:rPr>
              <a:t>الكاتا</a:t>
            </a:r>
            <a:r>
              <a:rPr lang="ar-SA" sz="4800" b="1" dirty="0">
                <a:latin typeface="Traditional Arabic" panose="02020603050405020304" pitchFamily="18" charset="-78"/>
                <a:cs typeface="Traditional Arabic" panose="02020603050405020304" pitchFamily="18" charset="-78"/>
              </a:rPr>
              <a:t> ويعتمد هذا على امتلاك اللاعب لمجموعة من الحركات التي تؤدى بصورة مركبة سواء بالقبضة أو بالقدم أو بالاثنين معًا وتنفذ بنجاح وبإتقان في </a:t>
            </a:r>
            <a:r>
              <a:rPr lang="ar-SA" sz="4800" b="1" dirty="0" err="1" smtClean="0">
                <a:latin typeface="Traditional Arabic" panose="02020603050405020304" pitchFamily="18" charset="-78"/>
                <a:cs typeface="Traditional Arabic" panose="02020603050405020304" pitchFamily="18" charset="-78"/>
              </a:rPr>
              <a:t>المو</a:t>
            </a:r>
            <a:r>
              <a:rPr lang="ar-DZ" sz="4800" b="1" dirty="0" smtClean="0">
                <a:latin typeface="Traditional Arabic" panose="02020603050405020304" pitchFamily="18" charset="-78"/>
                <a:cs typeface="Traditional Arabic" panose="02020603050405020304" pitchFamily="18" charset="-78"/>
              </a:rPr>
              <a:t>ا</a:t>
            </a:r>
            <a:r>
              <a:rPr lang="ar-SA" sz="4800" b="1" dirty="0" smtClean="0">
                <a:latin typeface="Traditional Arabic" panose="02020603050405020304" pitchFamily="18" charset="-78"/>
                <a:cs typeface="Traditional Arabic" panose="02020603050405020304" pitchFamily="18" charset="-78"/>
              </a:rPr>
              <a:t>قف </a:t>
            </a:r>
            <a:r>
              <a:rPr lang="ar-SA" sz="4800" b="1" dirty="0">
                <a:latin typeface="Traditional Arabic" panose="02020603050405020304" pitchFamily="18" charset="-78"/>
                <a:cs typeface="Traditional Arabic" panose="02020603050405020304" pitchFamily="18" charset="-78"/>
              </a:rPr>
              <a:t>المتغيرة </a:t>
            </a:r>
            <a:r>
              <a:rPr lang="ar-SA" sz="4800" b="1" dirty="0" smtClean="0">
                <a:latin typeface="Traditional Arabic" panose="02020603050405020304" pitchFamily="18" charset="-78"/>
                <a:cs typeface="Traditional Arabic" panose="02020603050405020304" pitchFamily="18" charset="-78"/>
              </a:rPr>
              <a:t>والمفاجئة.</a:t>
            </a:r>
            <a:endParaRPr lang="en-US" sz="48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2124527673"/>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1-1-8-الدقة:</a:t>
            </a:r>
          </a:p>
          <a:p>
            <a:pPr algn="just"/>
            <a:endParaRPr lang="en-US" sz="3200" b="1" dirty="0" smtClean="0">
              <a:latin typeface="Traditional Arabic" panose="02020603050405020304" pitchFamily="18" charset="-78"/>
              <a:cs typeface="Traditional Arabic" panose="02020603050405020304" pitchFamily="18" charset="-78"/>
            </a:endParaRPr>
          </a:p>
          <a:p>
            <a:pPr algn="just"/>
            <a:r>
              <a:rPr lang="ar-SA" sz="3200" b="1" dirty="0" smtClean="0">
                <a:latin typeface="Traditional Arabic" panose="02020603050405020304" pitchFamily="18" charset="-78"/>
                <a:cs typeface="Traditional Arabic" panose="02020603050405020304" pitchFamily="18" charset="-78"/>
              </a:rPr>
              <a:t>يرى</a:t>
            </a:r>
            <a:r>
              <a:rPr lang="ar-SA" sz="3200" b="1" dirty="0" smtClean="0">
                <a:solidFill>
                  <a:srgbClr val="FF0000"/>
                </a:solidFill>
                <a:latin typeface="Traditional Arabic" panose="02020603050405020304" pitchFamily="18" charset="-78"/>
                <a:cs typeface="Traditional Arabic" panose="02020603050405020304" pitchFamily="18" charset="-78"/>
              </a:rPr>
              <a:t> </a:t>
            </a:r>
            <a:r>
              <a:rPr lang="ar-SA" sz="3200" b="1" dirty="0">
                <a:solidFill>
                  <a:srgbClr val="FF0000"/>
                </a:solidFill>
                <a:latin typeface="Traditional Arabic" panose="02020603050405020304" pitchFamily="18" charset="-78"/>
                <a:cs typeface="Traditional Arabic" panose="02020603050405020304" pitchFamily="18" charset="-78"/>
              </a:rPr>
              <a:t>محمد صبحي حسانين (2004) </a:t>
            </a:r>
            <a:r>
              <a:rPr lang="ar-SA" sz="3200" b="1" dirty="0">
                <a:latin typeface="Traditional Arabic" panose="02020603050405020304" pitchFamily="18" charset="-78"/>
                <a:cs typeface="Traditional Arabic" panose="02020603050405020304" pitchFamily="18" charset="-78"/>
              </a:rPr>
              <a:t>أن كلمة دقة </a:t>
            </a:r>
            <a:r>
              <a:rPr lang="ar-SA" sz="3200" b="1" dirty="0" smtClean="0">
                <a:latin typeface="Traditional Arabic" panose="02020603050405020304" pitchFamily="18" charset="-78"/>
                <a:cs typeface="Traditional Arabic" panose="02020603050405020304" pitchFamily="18" charset="-78"/>
              </a:rPr>
              <a:t>معناها </a:t>
            </a:r>
            <a:r>
              <a:rPr lang="ar-SA" sz="3200" b="1" dirty="0">
                <a:latin typeface="Traditional Arabic" panose="02020603050405020304" pitchFamily="18" charset="-78"/>
                <a:cs typeface="Traditional Arabic" panose="02020603050405020304" pitchFamily="18" charset="-78"/>
              </a:rPr>
              <a:t>العلمي هو القدرة على توجيه الحركات الإرادية ا لتي يقوم بها </a:t>
            </a:r>
            <a:r>
              <a:rPr lang="ar-SA" sz="3200" b="1" dirty="0" smtClean="0">
                <a:latin typeface="Traditional Arabic" panose="02020603050405020304" pitchFamily="18" charset="-78"/>
                <a:cs typeface="Traditional Arabic" panose="02020603050405020304" pitchFamily="18" charset="-78"/>
              </a:rPr>
              <a:t>الفرد </a:t>
            </a:r>
            <a:r>
              <a:rPr lang="ar-SA" sz="3200" b="1" dirty="0">
                <a:latin typeface="Traditional Arabic" panose="02020603050405020304" pitchFamily="18" charset="-78"/>
                <a:cs typeface="Traditional Arabic" panose="02020603050405020304" pitchFamily="18" charset="-78"/>
              </a:rPr>
              <a:t>نحو </a:t>
            </a:r>
            <a:r>
              <a:rPr lang="ar-SA" sz="3200" b="1" dirty="0" smtClean="0">
                <a:latin typeface="Traditional Arabic" panose="02020603050405020304" pitchFamily="18" charset="-78"/>
                <a:cs typeface="Traditional Arabic" panose="02020603050405020304" pitchFamily="18" charset="-78"/>
              </a:rPr>
              <a:t>هدف </a:t>
            </a:r>
            <a:r>
              <a:rPr lang="ar-SA" sz="3200" b="1" dirty="0">
                <a:latin typeface="Traditional Arabic" panose="02020603050405020304" pitchFamily="18" charset="-78"/>
                <a:cs typeface="Traditional Arabic" panose="02020603050405020304" pitchFamily="18" charset="-78"/>
              </a:rPr>
              <a:t>محدد ويتطلب ذلك كفاءة عالية من الجهازين العضلي والعصبي فالدقة تتطلب سيطرة كاملة على العضلات الإرادية لتوجيهها نحو هدف معين وإصابته بدقة وعند حدوث خلل في الإشارات الواردة فإن ذلك يؤثر على دقة </a:t>
            </a:r>
            <a:r>
              <a:rPr lang="ar-SA" sz="3200" b="1" dirty="0" smtClean="0">
                <a:latin typeface="Traditional Arabic" panose="02020603050405020304" pitchFamily="18" charset="-78"/>
                <a:cs typeface="Traditional Arabic" panose="02020603050405020304" pitchFamily="18" charset="-78"/>
              </a:rPr>
              <a:t>الحركة.</a:t>
            </a:r>
            <a:endParaRPr lang="ar-SA" sz="3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3987543442"/>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3200" b="1" dirty="0">
                <a:latin typeface="Traditional Arabic" panose="02020603050405020304" pitchFamily="18" charset="-78"/>
                <a:cs typeface="Traditional Arabic" panose="02020603050405020304" pitchFamily="18" charset="-78"/>
              </a:rPr>
              <a:t>ويضيف أن الدقة تعد من المكونات الرئيسية في بعض الأنشطة الرياضية مثل </a:t>
            </a:r>
            <a:r>
              <a:rPr lang="ar-SA" sz="3200" b="1" dirty="0" err="1">
                <a:latin typeface="Traditional Arabic" panose="02020603050405020304" pitchFamily="18" charset="-78"/>
                <a:cs typeface="Traditional Arabic" panose="02020603050405020304" pitchFamily="18" charset="-78"/>
              </a:rPr>
              <a:t>المنازلات</a:t>
            </a:r>
            <a:r>
              <a:rPr lang="ar-SA" sz="3200" b="1" dirty="0">
                <a:latin typeface="Traditional Arabic" panose="02020603050405020304" pitchFamily="18" charset="-78"/>
                <a:cs typeface="Traditional Arabic" panose="02020603050405020304" pitchFamily="18" charset="-78"/>
              </a:rPr>
              <a:t> وتعني الدقة الكفاءة في إصابة الهدف ويختلف الهدف باختلاف الرياضة فقد يكون منافسًا كما في الكاراتيه والملاكمة أو يكون المرمى كما في كرة القدم و كرة </a:t>
            </a:r>
            <a:r>
              <a:rPr lang="ar-SA" sz="3200" b="1" dirty="0" smtClean="0">
                <a:latin typeface="Traditional Arabic" panose="02020603050405020304" pitchFamily="18" charset="-78"/>
                <a:cs typeface="Traditional Arabic" panose="02020603050405020304" pitchFamily="18" charset="-78"/>
              </a:rPr>
              <a:t>اليد.</a:t>
            </a:r>
            <a:endParaRPr lang="en-US" sz="3200" b="1" dirty="0">
              <a:latin typeface="Traditional Arabic" panose="02020603050405020304" pitchFamily="18" charset="-78"/>
              <a:cs typeface="Traditional Arabic" panose="02020603050405020304" pitchFamily="18" charset="-78"/>
            </a:endParaRPr>
          </a:p>
          <a:p>
            <a:pPr algn="just"/>
            <a:r>
              <a:rPr lang="ar-SA" sz="3200" b="1" dirty="0">
                <a:latin typeface="Traditional Arabic" panose="02020603050405020304" pitchFamily="18" charset="-78"/>
                <a:cs typeface="Traditional Arabic" panose="02020603050405020304" pitchFamily="18" charset="-78"/>
              </a:rPr>
              <a:t>ويرى </a:t>
            </a:r>
            <a:r>
              <a:rPr lang="ar-SA" sz="3200" b="1" dirty="0">
                <a:solidFill>
                  <a:srgbClr val="FF0000"/>
                </a:solidFill>
                <a:latin typeface="Traditional Arabic" panose="02020603050405020304" pitchFamily="18" charset="-78"/>
                <a:cs typeface="Traditional Arabic" panose="02020603050405020304" pitchFamily="18" charset="-78"/>
              </a:rPr>
              <a:t>عاطف الأبحر ومحمد سعد(1984) </a:t>
            </a:r>
            <a:r>
              <a:rPr lang="ar-SA" sz="3200" b="1" dirty="0">
                <a:latin typeface="Traditional Arabic" panose="02020603050405020304" pitchFamily="18" charset="-78"/>
                <a:cs typeface="Traditional Arabic" panose="02020603050405020304" pitchFamily="18" charset="-78"/>
              </a:rPr>
              <a:t>أن الدقة لغويًا تعنى الضبط والإحكام، وتعتمد الدقة على سلامة الحواس بصفة عامة وحاسة الإبصار بصفة </a:t>
            </a:r>
            <a:r>
              <a:rPr lang="ar-SA" sz="3200" b="1" dirty="0" smtClean="0">
                <a:latin typeface="Traditional Arabic" panose="02020603050405020304" pitchFamily="18" charset="-78"/>
                <a:cs typeface="Traditional Arabic" panose="02020603050405020304" pitchFamily="18" charset="-78"/>
              </a:rPr>
              <a:t>خاصّة </a:t>
            </a:r>
            <a:r>
              <a:rPr lang="ar-SA" sz="3200" b="1" dirty="0">
                <a:latin typeface="Traditional Arabic" panose="02020603050405020304" pitchFamily="18" charset="-78"/>
                <a:cs typeface="Traditional Arabic" panose="02020603050405020304" pitchFamily="18" charset="-78"/>
              </a:rPr>
              <a:t>ويرجع ذلك إلى ارتباطها بالجهاز العصبي</a:t>
            </a:r>
            <a:r>
              <a:rPr lang="en-US" sz="3200" b="1" dirty="0">
                <a:latin typeface="Traditional Arabic" panose="02020603050405020304" pitchFamily="18" charset="-78"/>
                <a:cs typeface="Traditional Arabic" panose="02020603050405020304" pitchFamily="18" charset="-78"/>
              </a:rPr>
              <a:t>.</a:t>
            </a:r>
          </a:p>
          <a:p>
            <a:pPr algn="just"/>
            <a:r>
              <a:rPr lang="ar-SA" sz="3200" b="1" dirty="0">
                <a:latin typeface="Traditional Arabic" panose="02020603050405020304" pitchFamily="18" charset="-78"/>
                <a:cs typeface="Traditional Arabic" panose="02020603050405020304" pitchFamily="18" charset="-78"/>
              </a:rPr>
              <a:t>كما </a:t>
            </a:r>
            <a:r>
              <a:rPr lang="ar-SA" sz="3200" b="1" dirty="0" smtClean="0">
                <a:latin typeface="Traditional Arabic" panose="02020603050405020304" pitchFamily="18" charset="-78"/>
                <a:cs typeface="Traditional Arabic" panose="02020603050405020304" pitchFamily="18" charset="-78"/>
              </a:rPr>
              <a:t>ترتبط </a:t>
            </a:r>
            <a:r>
              <a:rPr lang="ar-SA" sz="3200" b="1" dirty="0">
                <a:latin typeface="Traditional Arabic" panose="02020603050405020304" pitchFamily="18" charset="-78"/>
                <a:cs typeface="Traditional Arabic" panose="02020603050405020304" pitchFamily="18" charset="-78"/>
              </a:rPr>
              <a:t>الدقة بالرشاقة وذلك لاعتماد الرشاقة في أدائها على دقة الأداء سواء فيما يتعلق بتقدير المسافة أو المساحة التي يتم فيها أداء </a:t>
            </a:r>
            <a:r>
              <a:rPr lang="ar-SA" sz="3200" b="1" dirty="0" smtClean="0">
                <a:latin typeface="Traditional Arabic" panose="02020603050405020304" pitchFamily="18" charset="-78"/>
                <a:cs typeface="Traditional Arabic" panose="02020603050405020304" pitchFamily="18" charset="-78"/>
              </a:rPr>
              <a:t>الحركة.</a:t>
            </a:r>
            <a:endParaRPr lang="en-US" sz="3200" b="1" dirty="0">
              <a:latin typeface="Traditional Arabic" panose="02020603050405020304" pitchFamily="18" charset="-78"/>
              <a:cs typeface="Traditional Arabic" panose="02020603050405020304" pitchFamily="18" charset="-78"/>
            </a:endParaRPr>
          </a:p>
          <a:p>
            <a:pPr algn="just"/>
            <a:r>
              <a:rPr lang="ar-SA" sz="3200" b="1" dirty="0">
                <a:latin typeface="Traditional Arabic" panose="02020603050405020304" pitchFamily="18" charset="-78"/>
                <a:cs typeface="Traditional Arabic" panose="02020603050405020304" pitchFamily="18" charset="-78"/>
              </a:rPr>
              <a:t>ويذكر أحمد خاطر( 1979) إلى أن الدقة تعتبر من النواحي الوظيفية للجهاز العصبي وبصفة خاصة الأعضاء الحسية الخاصة بالعضلات </a:t>
            </a:r>
            <a:r>
              <a:rPr lang="ar-SA" sz="3200" b="1" dirty="0" smtClean="0">
                <a:latin typeface="Traditional Arabic" panose="02020603050405020304" pitchFamily="18" charset="-78"/>
                <a:cs typeface="Traditional Arabic" panose="02020603050405020304" pitchFamily="18" charset="-78"/>
              </a:rPr>
              <a:t>والعينين.</a:t>
            </a:r>
            <a:endParaRPr lang="en-US"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2830524402"/>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21972" y="334850"/>
            <a:ext cx="11642501" cy="6207617"/>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1026" name="Picture 2" descr="نتيجة بحث الصور عن صور عن الدقة في الكاراتيه"/>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76519" y="476518"/>
            <a:ext cx="11320530" cy="593716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8682706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u="sng" dirty="0" smtClean="0">
                <a:solidFill>
                  <a:srgbClr val="FF0000"/>
                </a:solidFill>
                <a:latin typeface="Traditional Arabic" panose="02020603050405020304" pitchFamily="18" charset="-78"/>
                <a:cs typeface="Traditional Arabic" panose="02020603050405020304" pitchFamily="18" charset="-78"/>
              </a:rPr>
              <a:t>1-1-9-التحكّم:</a:t>
            </a:r>
          </a:p>
          <a:p>
            <a:pPr algn="just"/>
            <a:r>
              <a:rPr lang="ar-SA" sz="3600" b="1" dirty="0">
                <a:latin typeface="Traditional Arabic" panose="02020603050405020304" pitchFamily="18" charset="-78"/>
                <a:cs typeface="Traditional Arabic" panose="02020603050405020304" pitchFamily="18" charset="-78"/>
              </a:rPr>
              <a:t/>
            </a:r>
            <a:br>
              <a:rPr lang="ar-SA" sz="3600" b="1" dirty="0">
                <a:latin typeface="Traditional Arabic" panose="02020603050405020304" pitchFamily="18" charset="-78"/>
                <a:cs typeface="Traditional Arabic" panose="02020603050405020304" pitchFamily="18" charset="-78"/>
              </a:rPr>
            </a:br>
            <a:r>
              <a:rPr lang="ar-SA" sz="3600" b="1" dirty="0">
                <a:latin typeface="Traditional Arabic" panose="02020603050405020304" pitchFamily="18" charset="-78"/>
                <a:cs typeface="Traditional Arabic" panose="02020603050405020304" pitchFamily="18" charset="-78"/>
              </a:rPr>
              <a:t>يجب علي الفرد أن يكون متحكما في جميع حركاته في قوة الضربة أو الصد  أو في حتى مدي إصابة الهدف </a:t>
            </a:r>
            <a:r>
              <a:rPr lang="ar-SA" sz="3600" b="1" dirty="0" smtClean="0">
                <a:latin typeface="Traditional Arabic" panose="02020603050405020304" pitchFamily="18" charset="-78"/>
                <a:cs typeface="Traditional Arabic" panose="02020603050405020304" pitchFamily="18" charset="-78"/>
              </a:rPr>
              <a:t>بقوة. والتحكم </a:t>
            </a:r>
            <a:r>
              <a:rPr lang="ar-SA" sz="3600" b="1" dirty="0">
                <a:latin typeface="Traditional Arabic" panose="02020603050405020304" pitchFamily="18" charset="-78"/>
                <a:cs typeface="Traditional Arabic" panose="02020603050405020304" pitchFamily="18" charset="-78"/>
              </a:rPr>
              <a:t>يشمل أيضا القدرة علي استعمال </a:t>
            </a:r>
            <a:r>
              <a:rPr lang="ar-SA" sz="3600" b="1" dirty="0" smtClean="0">
                <a:latin typeface="Traditional Arabic" panose="02020603050405020304" pitchFamily="18" charset="-78"/>
                <a:cs typeface="Traditional Arabic" panose="02020603050405020304" pitchFamily="18" charset="-78"/>
              </a:rPr>
              <a:t>الأطراف </a:t>
            </a:r>
            <a:r>
              <a:rPr lang="ar-SA" sz="3600" b="1" dirty="0">
                <a:latin typeface="Traditional Arabic" panose="02020603050405020304" pitchFamily="18" charset="-78"/>
                <a:cs typeface="Traditional Arabic" panose="02020603050405020304" pitchFamily="18" charset="-78"/>
              </a:rPr>
              <a:t>سواء الأيدي أو </a:t>
            </a:r>
            <a:r>
              <a:rPr lang="ar-SA" sz="3600" b="1" dirty="0" smtClean="0">
                <a:latin typeface="Traditional Arabic" panose="02020603050405020304" pitchFamily="18" charset="-78"/>
                <a:cs typeface="Traditional Arabic" panose="02020603050405020304" pitchFamily="18" charset="-78"/>
              </a:rPr>
              <a:t>الأقدام </a:t>
            </a:r>
            <a:r>
              <a:rPr lang="ar-SA" sz="3600" b="1" dirty="0">
                <a:latin typeface="Traditional Arabic" panose="02020603050405020304" pitchFamily="18" charset="-78"/>
                <a:cs typeface="Traditional Arabic" panose="02020603050405020304" pitchFamily="18" charset="-78"/>
              </a:rPr>
              <a:t>أو حتى </a:t>
            </a:r>
            <a:r>
              <a:rPr lang="ar-SA" sz="3600" b="1" dirty="0" smtClean="0">
                <a:latin typeface="Traditional Arabic" panose="02020603050405020304" pitchFamily="18" charset="-78"/>
                <a:cs typeface="Traditional Arabic" panose="02020603050405020304" pitchFamily="18" charset="-78"/>
              </a:rPr>
              <a:t>الرأس.</a:t>
            </a:r>
            <a:endParaRPr lang="en-US" sz="3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383291117"/>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232595" y="11222599"/>
            <a:ext cx="7070503" cy="2655543"/>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pic>
        <p:nvPicPr>
          <p:cNvPr id="2050" name="Picture 2" descr="نتيجة بحث الصور عن صور عن صفة التحكّم في الكاراتيه"/>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1668" y="141666"/>
            <a:ext cx="11797049" cy="656822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56700174"/>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u="sng" dirty="0">
                <a:solidFill>
                  <a:srgbClr val="FF0000"/>
                </a:solidFill>
                <a:latin typeface="Traditional Arabic" panose="02020603050405020304" pitchFamily="18" charset="-78"/>
                <a:cs typeface="Traditional Arabic" panose="02020603050405020304" pitchFamily="18" charset="-78"/>
              </a:rPr>
              <a:t>1</a:t>
            </a:r>
            <a:r>
              <a:rPr lang="ar-SA" sz="3600" b="1" u="sng" dirty="0" smtClean="0">
                <a:solidFill>
                  <a:srgbClr val="FF0000"/>
                </a:solidFill>
                <a:latin typeface="Traditional Arabic" panose="02020603050405020304" pitchFamily="18" charset="-78"/>
                <a:cs typeface="Traditional Arabic" panose="02020603050405020304" pitchFamily="18" charset="-78"/>
              </a:rPr>
              <a:t>-2-الجانب </a:t>
            </a:r>
            <a:r>
              <a:rPr lang="ar-SA" sz="3600" b="1" u="sng" dirty="0">
                <a:solidFill>
                  <a:srgbClr val="FF0000"/>
                </a:solidFill>
                <a:latin typeface="Traditional Arabic" panose="02020603050405020304" pitchFamily="18" charset="-78"/>
                <a:cs typeface="Traditional Arabic" panose="02020603050405020304" pitchFamily="18" charset="-78"/>
              </a:rPr>
              <a:t>التقني</a:t>
            </a:r>
            <a:r>
              <a:rPr lang="ar-SA" sz="3600" b="1" dirty="0" smtClean="0">
                <a:solidFill>
                  <a:srgbClr val="FF0000"/>
                </a:solidFill>
                <a:latin typeface="Traditional Arabic" panose="02020603050405020304" pitchFamily="18" charset="-78"/>
                <a:cs typeface="Traditional Arabic" panose="02020603050405020304" pitchFamily="18" charset="-78"/>
              </a:rPr>
              <a:t>:</a:t>
            </a:r>
          </a:p>
          <a:p>
            <a:pPr algn="just"/>
            <a:r>
              <a:rPr lang="ar-SA" sz="3600" b="1" dirty="0" smtClean="0">
                <a:solidFill>
                  <a:srgbClr val="FF0000"/>
                </a:solidFill>
                <a:latin typeface="Traditional Arabic" panose="02020603050405020304" pitchFamily="18" charset="-78"/>
                <a:cs typeface="Traditional Arabic" panose="02020603050405020304" pitchFamily="18" charset="-78"/>
              </a:rPr>
              <a:t> </a:t>
            </a:r>
          </a:p>
          <a:p>
            <a:pPr algn="just"/>
            <a:r>
              <a:rPr lang="ar-SA" sz="3600" b="1" dirty="0" smtClean="0">
                <a:latin typeface="Traditional Arabic" panose="02020603050405020304" pitchFamily="18" charset="-78"/>
                <a:cs typeface="Traditional Arabic" panose="02020603050405020304" pitchFamily="18" charset="-78"/>
              </a:rPr>
              <a:t>‏</a:t>
            </a:r>
            <a:r>
              <a:rPr lang="ar-SA" sz="3600" b="1" dirty="0">
                <a:latin typeface="Traditional Arabic" panose="02020603050405020304" pitchFamily="18" charset="-78"/>
                <a:cs typeface="Traditional Arabic" panose="02020603050405020304" pitchFamily="18" charset="-78"/>
              </a:rPr>
              <a:t>إذا كانت التقنية تتمثل في أي نظام رياضي في التوافق، التنسيق الحركي المثالي </a:t>
            </a:r>
            <a:r>
              <a:rPr lang="ar-SA" sz="3600" b="1" dirty="0" smtClean="0">
                <a:latin typeface="Traditional Arabic" panose="02020603050405020304" pitchFamily="18" charset="-78"/>
                <a:cs typeface="Traditional Arabic" panose="02020603050405020304" pitchFamily="18" charset="-78"/>
              </a:rPr>
              <a:t>المتبع</a:t>
            </a:r>
            <a:r>
              <a:rPr lang="ar-SA" sz="3600" b="1" dirty="0" smtClean="0">
                <a:solidFill>
                  <a:srgbClr val="FF0000"/>
                </a:solidFill>
                <a:latin typeface="Traditional Arabic" panose="02020603050405020304" pitchFamily="18" charset="-78"/>
                <a:cs typeface="Traditional Arabic" panose="02020603050405020304" pitchFamily="18" charset="-78"/>
              </a:rPr>
              <a:t>.(</a:t>
            </a:r>
            <a:r>
              <a:rPr lang="fr-FR" sz="3600" b="1" dirty="0" err="1">
                <a:solidFill>
                  <a:srgbClr val="FF0000"/>
                </a:solidFill>
                <a:latin typeface="Traditional Arabic" panose="02020603050405020304" pitchFamily="18" charset="-78"/>
                <a:cs typeface="Traditional Arabic" panose="02020603050405020304" pitchFamily="18" charset="-78"/>
              </a:rPr>
              <a:t>j.Weineck</a:t>
            </a:r>
            <a:r>
              <a:rPr lang="ar-SA" sz="3600" b="1" dirty="0">
                <a:solidFill>
                  <a:srgbClr val="FF0000"/>
                </a:solidFill>
                <a:latin typeface="Traditional Arabic" panose="02020603050405020304" pitchFamily="18" charset="-78"/>
                <a:cs typeface="Traditional Arabic" panose="02020603050405020304" pitchFamily="18" charset="-78"/>
              </a:rPr>
              <a:t>، 1997، صفحة </a:t>
            </a:r>
            <a:r>
              <a:rPr lang="ar-SA" sz="3600" b="1" dirty="0" smtClean="0">
                <a:solidFill>
                  <a:srgbClr val="FF0000"/>
                </a:solidFill>
                <a:latin typeface="Traditional Arabic" panose="02020603050405020304" pitchFamily="18" charset="-78"/>
                <a:cs typeface="Traditional Arabic" panose="02020603050405020304" pitchFamily="18" charset="-78"/>
              </a:rPr>
              <a:t>435)</a:t>
            </a:r>
            <a:r>
              <a:rPr lang="ar-SA" sz="3600" b="1" dirty="0" smtClean="0">
                <a:latin typeface="Traditional Arabic" panose="02020603050405020304" pitchFamily="18" charset="-78"/>
                <a:cs typeface="Traditional Arabic" panose="02020603050405020304" pitchFamily="18" charset="-78"/>
              </a:rPr>
              <a:t>فإنها </a:t>
            </a:r>
            <a:r>
              <a:rPr lang="ar-SA" sz="3600" b="1" dirty="0">
                <a:latin typeface="Traditional Arabic" panose="02020603050405020304" pitchFamily="18" charset="-78"/>
                <a:cs typeface="Traditional Arabic" panose="02020603050405020304" pitchFamily="18" charset="-78"/>
              </a:rPr>
              <a:t>في رياضة الكاراتيه تأخذ أهمية كبيرة ومكانة خاصة، والتقنية تأخذ الأولوية في التأثير على المردود، مع العلم أن وجود نموذج تقني جيد يسمح بالتحليل العلمي للهيكل </a:t>
            </a:r>
            <a:r>
              <a:rPr lang="ar-SA" sz="3600" b="1" dirty="0" err="1">
                <a:latin typeface="Traditional Arabic" panose="02020603050405020304" pitchFamily="18" charset="-78"/>
                <a:cs typeface="Traditional Arabic" panose="02020603050405020304" pitchFamily="18" charset="-78"/>
              </a:rPr>
              <a:t>البيوميكانيكي</a:t>
            </a:r>
            <a:r>
              <a:rPr lang="ar-SA" sz="3600" b="1" dirty="0">
                <a:latin typeface="Traditional Arabic" panose="02020603050405020304" pitchFamily="18" charset="-78"/>
                <a:cs typeface="Traditional Arabic" panose="02020603050405020304" pitchFamily="18" charset="-78"/>
              </a:rPr>
              <a:t> لسيرورة العمل الجسمي في </a:t>
            </a:r>
            <a:r>
              <a:rPr lang="ar-SA" sz="3600" b="1" dirty="0" smtClean="0">
                <a:latin typeface="Traditional Arabic" panose="02020603050405020304" pitchFamily="18" charset="-78"/>
                <a:cs typeface="Traditional Arabic" panose="02020603050405020304" pitchFamily="18" charset="-78"/>
              </a:rPr>
              <a:t>مجمله </a:t>
            </a:r>
            <a:r>
              <a:rPr lang="ar-SA" sz="3600" b="1" dirty="0" smtClean="0">
                <a:solidFill>
                  <a:srgbClr val="FF0000"/>
                </a:solidFill>
                <a:latin typeface="Traditional Arabic" panose="02020603050405020304" pitchFamily="18" charset="-78"/>
                <a:cs typeface="Traditional Arabic" panose="02020603050405020304" pitchFamily="18" charset="-78"/>
              </a:rPr>
              <a:t>(</a:t>
            </a:r>
            <a:r>
              <a:rPr lang="fr-FR" sz="3600" b="1" dirty="0" err="1">
                <a:solidFill>
                  <a:srgbClr val="FF0000"/>
                </a:solidFill>
                <a:latin typeface="Traditional Arabic" panose="02020603050405020304" pitchFamily="18" charset="-78"/>
                <a:cs typeface="Traditional Arabic" panose="02020603050405020304" pitchFamily="18" charset="-78"/>
              </a:rPr>
              <a:t>Weineck</a:t>
            </a:r>
            <a:r>
              <a:rPr lang="fr-FR" sz="3600" b="1" dirty="0">
                <a:solidFill>
                  <a:srgbClr val="FF0000"/>
                </a:solidFill>
                <a:latin typeface="Traditional Arabic" panose="02020603050405020304" pitchFamily="18" charset="-78"/>
                <a:cs typeface="Traditional Arabic" panose="02020603050405020304" pitchFamily="18" charset="-78"/>
              </a:rPr>
              <a:t> –Manuel 1993</a:t>
            </a:r>
            <a:r>
              <a:rPr lang="ar-SA" sz="3600" b="1" dirty="0">
                <a:solidFill>
                  <a:srgbClr val="FF0000"/>
                </a:solidFill>
                <a:latin typeface="Traditional Arabic" panose="02020603050405020304" pitchFamily="18" charset="-78"/>
                <a:cs typeface="Traditional Arabic" panose="02020603050405020304" pitchFamily="18" charset="-78"/>
              </a:rPr>
              <a:t>).</a:t>
            </a:r>
            <a:endParaRPr lang="en-US" sz="3600" b="1" dirty="0">
              <a:solidFill>
                <a:srgbClr val="FF0000"/>
              </a:solidFill>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3667439828"/>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000" b="1" dirty="0">
                <a:latin typeface="Traditional Arabic" panose="02020603050405020304" pitchFamily="18" charset="-78"/>
                <a:cs typeface="Traditional Arabic" panose="02020603050405020304" pitchFamily="18" charset="-78"/>
              </a:rPr>
              <a:t>يرتبط الأداء </a:t>
            </a:r>
            <a:r>
              <a:rPr lang="ar-SA" sz="4000" b="1" dirty="0" err="1">
                <a:latin typeface="Traditional Arabic" panose="02020603050405020304" pitchFamily="18" charset="-78"/>
                <a:cs typeface="Traditional Arabic" panose="02020603050405020304" pitchFamily="18" charset="-78"/>
              </a:rPr>
              <a:t>المهاري</a:t>
            </a:r>
            <a:r>
              <a:rPr lang="ar-SA" sz="4000" b="1" dirty="0">
                <a:latin typeface="Traditional Arabic" panose="02020603050405020304" pitchFamily="18" charset="-78"/>
                <a:cs typeface="Traditional Arabic" panose="02020603050405020304" pitchFamily="18" charset="-78"/>
              </a:rPr>
              <a:t> بالقدرات البدنية الحركية الخاصة ارتباطًا وثيقًا إذ يعتمد إتقان الأداء </a:t>
            </a:r>
            <a:r>
              <a:rPr lang="ar-SA" sz="4000" b="1" dirty="0" err="1">
                <a:latin typeface="Traditional Arabic" panose="02020603050405020304" pitchFamily="18" charset="-78"/>
                <a:cs typeface="Traditional Arabic" panose="02020603050405020304" pitchFamily="18" charset="-78"/>
              </a:rPr>
              <a:t>المهاري</a:t>
            </a:r>
            <a:r>
              <a:rPr lang="ar-SA" sz="4000" b="1" dirty="0">
                <a:latin typeface="Traditional Arabic" panose="02020603050405020304" pitchFamily="18" charset="-78"/>
                <a:cs typeface="Traditional Arabic" panose="02020603050405020304" pitchFamily="18" charset="-78"/>
              </a:rPr>
              <a:t> على مدى تطوير متطلبات هذا الأداء من قدرات بدنية وحركية خاصة مثل القوة المميزة بالسرعة والرشاقة وتحمل القوة ، بل وكثيرًا ما يقاس مستوى هذا الأداء </a:t>
            </a:r>
            <a:r>
              <a:rPr lang="ar-SA" sz="4000" b="1" dirty="0" err="1">
                <a:latin typeface="Traditional Arabic" panose="02020603050405020304" pitchFamily="18" charset="-78"/>
                <a:cs typeface="Traditional Arabic" panose="02020603050405020304" pitchFamily="18" charset="-78"/>
              </a:rPr>
              <a:t>المهاري</a:t>
            </a:r>
            <a:r>
              <a:rPr lang="ar-SA" sz="4000" b="1" dirty="0">
                <a:latin typeface="Traditional Arabic" panose="02020603050405020304" pitchFamily="18" charset="-78"/>
                <a:cs typeface="Traditional Arabic" panose="02020603050405020304" pitchFamily="18" charset="-78"/>
              </a:rPr>
              <a:t> على مدى اكتساب الفرد أو اللاعب لهذه الصفات البدنية والحركية </a:t>
            </a:r>
            <a:r>
              <a:rPr lang="ar-SA" sz="4000" b="1" dirty="0" smtClean="0">
                <a:latin typeface="Traditional Arabic" panose="02020603050405020304" pitchFamily="18" charset="-78"/>
                <a:cs typeface="Traditional Arabic" panose="02020603050405020304" pitchFamily="18" charset="-78"/>
              </a:rPr>
              <a:t>الخاصة.</a:t>
            </a:r>
            <a:endParaRPr lang="en-US" dirty="0"/>
          </a:p>
        </p:txBody>
      </p:sp>
    </p:spTree>
    <p:extLst>
      <p:ext uri="{BB962C8B-B14F-4D97-AF65-F5344CB8AC3E}">
        <p14:creationId xmlns:p14="http://schemas.microsoft.com/office/powerpoint/2010/main" xmlns="" val="1244268592"/>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2" name="Pensées 1"/>
          <p:cNvSpPr/>
          <p:nvPr/>
        </p:nvSpPr>
        <p:spPr>
          <a:xfrm>
            <a:off x="772732" y="811369"/>
            <a:ext cx="10406130" cy="4597758"/>
          </a:xfrm>
          <a:prstGeom prst="cloudCallou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6000" b="1" dirty="0" smtClean="0">
                <a:solidFill>
                  <a:srgbClr val="FF0000"/>
                </a:solidFill>
                <a:latin typeface="Traditional Arabic" panose="02020603050405020304" pitchFamily="18" charset="-78"/>
                <a:cs typeface="Traditional Arabic" panose="02020603050405020304" pitchFamily="18" charset="-78"/>
              </a:rPr>
              <a:t>2-المتطلبات السيكولوجية</a:t>
            </a:r>
            <a:endParaRPr lang="ar-SA" sz="6000" b="1"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3971387944"/>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3600" b="1" dirty="0" smtClean="0">
                <a:latin typeface="Traditional Arabic" panose="02020603050405020304" pitchFamily="18" charset="-78"/>
                <a:cs typeface="Traditional Arabic" panose="02020603050405020304" pitchFamily="18" charset="-78"/>
              </a:rPr>
              <a:t>الانفعالات </a:t>
            </a:r>
            <a:r>
              <a:rPr lang="ar-SA" sz="3600" b="1" dirty="0">
                <a:latin typeface="Traditional Arabic" panose="02020603050405020304" pitchFamily="18" charset="-78"/>
                <a:cs typeface="Traditional Arabic" panose="02020603050405020304" pitchFamily="18" charset="-78"/>
              </a:rPr>
              <a:t>الشديدة قد تؤثر سلبا على أداء الرياضي للمهارات التي تتطلب </a:t>
            </a:r>
            <a:r>
              <a:rPr lang="ar-SA" sz="3600" b="1" dirty="0" smtClean="0">
                <a:latin typeface="Traditional Arabic" panose="02020603050405020304" pitchFamily="18" charset="-78"/>
                <a:cs typeface="Traditional Arabic" panose="02020603050405020304" pitchFamily="18" charset="-78"/>
              </a:rPr>
              <a:t>الثبات  </a:t>
            </a:r>
            <a:r>
              <a:rPr lang="ar-SA" sz="3600" b="1" dirty="0">
                <a:latin typeface="Traditional Arabic" panose="02020603050405020304" pitchFamily="18" charset="-78"/>
                <a:cs typeface="Traditional Arabic" panose="02020603050405020304" pitchFamily="18" charset="-78"/>
              </a:rPr>
              <a:t>والتحكم بمهارات العضلات الدقيقة والتركيز مثل مهارات الرماية، </a:t>
            </a:r>
            <a:r>
              <a:rPr lang="ar-SA" sz="3600" b="1" dirty="0" err="1">
                <a:latin typeface="Traditional Arabic" panose="02020603050405020304" pitchFamily="18" charset="-78"/>
                <a:cs typeface="Traditional Arabic" panose="02020603050405020304" pitchFamily="18" charset="-78"/>
              </a:rPr>
              <a:t>والمنازلات</a:t>
            </a:r>
            <a:r>
              <a:rPr lang="ar-SA" sz="3600" b="1" dirty="0">
                <a:latin typeface="Traditional Arabic" panose="02020603050405020304" pitchFamily="18" charset="-78"/>
                <a:cs typeface="Traditional Arabic" panose="02020603050405020304" pitchFamily="18" charset="-78"/>
              </a:rPr>
              <a:t> (كاراتيه، جيدو، تايكواندو) فمعرفة أهم العوامل التي قد تسبب في إثارة انفعال وقلق المتنافس، تعتبر مهمة وضرورية، حتى تعطي له الفرصة في التعبير عن إمكانياته الحقيقية بمساعدته في حسن التعامل مع تلك المثيرات التي قد تسبب له إجهاد نفسي، وتعيق إنجازه الفني خلال المنافسة</a:t>
            </a:r>
            <a:r>
              <a:rPr lang="ar-SA" sz="3600" b="1" dirty="0" smtClean="0">
                <a:solidFill>
                  <a:srgbClr val="FF0000"/>
                </a:solidFill>
                <a:latin typeface="Traditional Arabic" panose="02020603050405020304" pitchFamily="18" charset="-78"/>
                <a:cs typeface="Traditional Arabic" panose="02020603050405020304" pitchFamily="18" charset="-78"/>
              </a:rPr>
              <a:t>. (</a:t>
            </a:r>
            <a:r>
              <a:rPr lang="ar-SA" sz="3600" b="1" dirty="0">
                <a:solidFill>
                  <a:srgbClr val="FF0000"/>
                </a:solidFill>
                <a:latin typeface="Traditional Arabic" panose="02020603050405020304" pitchFamily="18" charset="-78"/>
                <a:cs typeface="Traditional Arabic" panose="02020603050405020304" pitchFamily="18" charset="-78"/>
              </a:rPr>
              <a:t>النقيب، 1990، صفحة 167</a:t>
            </a:r>
            <a:r>
              <a:rPr lang="ar-SA" sz="3600" b="1" dirty="0" smtClean="0">
                <a:solidFill>
                  <a:srgbClr val="FF0000"/>
                </a:solidFill>
                <a:latin typeface="Traditional Arabic" panose="02020603050405020304" pitchFamily="18" charset="-78"/>
                <a:cs typeface="Traditional Arabic" panose="02020603050405020304" pitchFamily="18" charset="-78"/>
              </a:rPr>
              <a:t>)</a:t>
            </a:r>
          </a:p>
          <a:p>
            <a:pPr algn="just"/>
            <a:r>
              <a:rPr lang="ar-SA" sz="3600" b="1" dirty="0" smtClean="0">
                <a:solidFill>
                  <a:schemeClr val="tx1"/>
                </a:solidFill>
                <a:latin typeface="Traditional Arabic" panose="02020603050405020304" pitchFamily="18" charset="-78"/>
                <a:cs typeface="Traditional Arabic" panose="02020603050405020304" pitchFamily="18" charset="-78"/>
              </a:rPr>
              <a:t>ومن بين المتطلبات السيكولوجية نجد:</a:t>
            </a:r>
            <a:endParaRPr lang="ar-SA" sz="36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2399375740"/>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4000" b="1" u="sng" dirty="0" smtClean="0">
                <a:solidFill>
                  <a:srgbClr val="FF0000"/>
                </a:solidFill>
                <a:latin typeface="Traditional Arabic" panose="02020603050405020304" pitchFamily="18" charset="-78"/>
                <a:cs typeface="Traditional Arabic" panose="02020603050405020304" pitchFamily="18" charset="-78"/>
              </a:rPr>
              <a:t>2-1-التركيز :</a:t>
            </a:r>
          </a:p>
          <a:p>
            <a:pPr algn="just"/>
            <a:r>
              <a:rPr lang="ar-SA" sz="4000" b="1" dirty="0">
                <a:latin typeface="Traditional Arabic" panose="02020603050405020304" pitchFamily="18" charset="-78"/>
                <a:cs typeface="Traditional Arabic" panose="02020603050405020304" pitchFamily="18" charset="-78"/>
              </a:rPr>
              <a:t/>
            </a:r>
            <a:br>
              <a:rPr lang="ar-SA" sz="4000" b="1" dirty="0">
                <a:latin typeface="Traditional Arabic" panose="02020603050405020304" pitchFamily="18" charset="-78"/>
                <a:cs typeface="Traditional Arabic" panose="02020603050405020304" pitchFamily="18" charset="-78"/>
              </a:rPr>
            </a:br>
            <a:r>
              <a:rPr lang="ar-SA" sz="4000" b="1" dirty="0">
                <a:latin typeface="Traditional Arabic" panose="02020603050405020304" pitchFamily="18" charset="-78"/>
                <a:cs typeface="Traditional Arabic" panose="02020603050405020304" pitchFamily="18" charset="-78"/>
              </a:rPr>
              <a:t>إن عملية التركيز من صفات اللاعب في الكاراتيه فلا يمكن أبدا تخيل مشغول البال والعقل يمكن أن يقاتل </a:t>
            </a:r>
            <a:r>
              <a:rPr lang="ar-SA" sz="4000" b="1" dirty="0" smtClean="0">
                <a:latin typeface="Traditional Arabic" panose="02020603050405020304" pitchFamily="18" charset="-78"/>
                <a:cs typeface="Traditional Arabic" panose="02020603050405020304" pitchFamily="18" charset="-78"/>
              </a:rPr>
              <a:t>بمهارة. إنّ </a:t>
            </a:r>
            <a:r>
              <a:rPr lang="ar-SA" sz="4000" b="1" dirty="0">
                <a:latin typeface="Traditional Arabic" panose="02020603050405020304" pitchFamily="18" charset="-78"/>
                <a:cs typeface="Traditional Arabic" panose="02020603050405020304" pitchFamily="18" charset="-78"/>
              </a:rPr>
              <a:t>مجرد عملية اختيار الحركات تحتاج إلي تركيز وسرعة عالية كذلك عملة التركيز تدعو إلي الانتقال بسرعة من خصم إلي أخر بعد القضاء عليه وهذه العملية تحتاج إلي تركيز في كل خطوة أو حركة بل ونظرة أيضا. </a:t>
            </a:r>
          </a:p>
        </p:txBody>
      </p:sp>
    </p:spTree>
    <p:extLst>
      <p:ext uri="{BB962C8B-B14F-4D97-AF65-F5344CB8AC3E}">
        <p14:creationId xmlns:p14="http://schemas.microsoft.com/office/powerpoint/2010/main" xmlns="" val="422773162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dirty="0" smtClean="0">
                <a:solidFill>
                  <a:srgbClr val="FF0000"/>
                </a:solidFill>
                <a:latin typeface="Traditional Arabic" panose="02020603050405020304" pitchFamily="18" charset="-78"/>
                <a:cs typeface="Traditional Arabic" panose="02020603050405020304" pitchFamily="18" charset="-78"/>
              </a:rPr>
              <a:t>2-</a:t>
            </a:r>
            <a:r>
              <a:rPr lang="ar-SA" sz="3600" b="1" u="sng" dirty="0" smtClean="0">
                <a:solidFill>
                  <a:srgbClr val="FF0000"/>
                </a:solidFill>
                <a:latin typeface="Traditional Arabic" panose="02020603050405020304" pitchFamily="18" charset="-78"/>
                <a:cs typeface="Traditional Arabic" panose="02020603050405020304" pitchFamily="18" charset="-78"/>
              </a:rPr>
              <a:t>2-الهدوء:</a:t>
            </a:r>
          </a:p>
          <a:p>
            <a:pPr algn="just"/>
            <a:r>
              <a:rPr lang="ar-SA" sz="3600" b="1" dirty="0">
                <a:latin typeface="Traditional Arabic" panose="02020603050405020304" pitchFamily="18" charset="-78"/>
                <a:cs typeface="Traditional Arabic" panose="02020603050405020304" pitchFamily="18" charset="-78"/>
              </a:rPr>
              <a:t/>
            </a:r>
            <a:br>
              <a:rPr lang="ar-SA" sz="3600" b="1" dirty="0">
                <a:latin typeface="Traditional Arabic" panose="02020603050405020304" pitchFamily="18" charset="-78"/>
                <a:cs typeface="Traditional Arabic" panose="02020603050405020304" pitchFamily="18" charset="-78"/>
              </a:rPr>
            </a:br>
            <a:r>
              <a:rPr lang="ar-SA" sz="3600" b="1" dirty="0">
                <a:latin typeface="Traditional Arabic" panose="02020603050405020304" pitchFamily="18" charset="-78"/>
                <a:cs typeface="Traditional Arabic" panose="02020603050405020304" pitchFamily="18" charset="-78"/>
              </a:rPr>
              <a:t>من سمات لاعب الكاراتيه انه هادئ في تفكيره للمحافظة علي التركيز وأيضا سريع في رد فعله لتكون حركته حركة كاراتيه حقيقية والهدوء صفة تجعل العقل يختار ما يفعله بوعي فلا يخطئ أو يصاب بل ينتصر ويحقق ما يريد والهدوء يدفع إلي إجادة وجمال في الحركات وكذلك إصابة جيدة للهدف و الخصم وإذا فقد اللاعب الهدوء فان ذلك يدفعه إلي التوتر والعصبية مما </a:t>
            </a:r>
            <a:r>
              <a:rPr lang="ar-SA" sz="3600" b="1" dirty="0" smtClean="0">
                <a:latin typeface="Traditional Arabic" panose="02020603050405020304" pitchFamily="18" charset="-78"/>
                <a:cs typeface="Traditional Arabic" panose="02020603050405020304" pitchFamily="18" charset="-78"/>
              </a:rPr>
              <a:t>يؤثر على </a:t>
            </a:r>
            <a:r>
              <a:rPr lang="ar-SA" sz="3600" b="1" dirty="0">
                <a:latin typeface="Traditional Arabic" panose="02020603050405020304" pitchFamily="18" charset="-78"/>
                <a:cs typeface="Traditional Arabic" panose="02020603050405020304" pitchFamily="18" charset="-78"/>
              </a:rPr>
              <a:t>أدائه بصورة سيئة جدا ويفقد كل ما يعرفه ويهزم </a:t>
            </a:r>
            <a:r>
              <a:rPr lang="ar-SA" sz="4800" dirty="0">
                <a:latin typeface="Traditional Arabic" panose="02020603050405020304" pitchFamily="18" charset="-78"/>
                <a:cs typeface="Traditional Arabic" panose="02020603050405020304" pitchFamily="18" charset="-78"/>
              </a:rPr>
              <a:t>.</a:t>
            </a:r>
            <a:endParaRPr lang="en-US" sz="48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108539368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200" b="1" u="sng" dirty="0" smtClean="0">
                <a:solidFill>
                  <a:srgbClr val="FF0000"/>
                </a:solidFill>
                <a:latin typeface="Traditional Arabic" panose="02020603050405020304" pitchFamily="18" charset="-78"/>
                <a:cs typeface="Traditional Arabic" panose="02020603050405020304" pitchFamily="18" charset="-78"/>
              </a:rPr>
              <a:t>2-3-التقدير :</a:t>
            </a:r>
          </a:p>
          <a:p>
            <a:pPr algn="just"/>
            <a:r>
              <a:rPr lang="ar-SA" sz="3200" b="1" dirty="0">
                <a:latin typeface="Traditional Arabic" panose="02020603050405020304" pitchFamily="18" charset="-78"/>
                <a:cs typeface="Traditional Arabic" panose="02020603050405020304" pitchFamily="18" charset="-78"/>
              </a:rPr>
              <a:t/>
            </a:r>
            <a:br>
              <a:rPr lang="ar-SA" sz="3200" b="1" dirty="0">
                <a:latin typeface="Traditional Arabic" panose="02020603050405020304" pitchFamily="18" charset="-78"/>
                <a:cs typeface="Traditional Arabic" panose="02020603050405020304" pitchFamily="18" charset="-78"/>
              </a:rPr>
            </a:br>
            <a:r>
              <a:rPr lang="ar-SA" sz="3200" b="1" dirty="0">
                <a:latin typeface="Traditional Arabic" panose="02020603050405020304" pitchFamily="18" charset="-78"/>
                <a:cs typeface="Traditional Arabic" panose="02020603050405020304" pitchFamily="18" charset="-78"/>
              </a:rPr>
              <a:t>يجب أيضا التمتع بالقدرة علي تقدير الموقف فبعد ثلاث أو أربع حركات مع الخصم سوف يدرك الفرد </a:t>
            </a:r>
            <a:r>
              <a:rPr lang="ar-SA" sz="3200" b="1" dirty="0" smtClean="0">
                <a:latin typeface="Traditional Arabic" panose="02020603050405020304" pitchFamily="18" charset="-78"/>
                <a:cs typeface="Traditional Arabic" panose="02020603050405020304" pitchFamily="18" charset="-78"/>
              </a:rPr>
              <a:t>ماهي </a:t>
            </a:r>
            <a:r>
              <a:rPr lang="ar-SA" sz="3200" b="1" dirty="0">
                <a:latin typeface="Traditional Arabic" panose="02020603050405020304" pitchFamily="18" charset="-78"/>
                <a:cs typeface="Traditional Arabic" panose="02020603050405020304" pitchFamily="18" charset="-78"/>
              </a:rPr>
              <a:t>قدرات الخصم وسوف يتولد تقدير معين عن مدي كفاءته وبالتالي تقدير لما يجب ان يؤدي ضده وعلي ممارس الكاراتيه أن يقدر كل شيء حتى في الحياة العادية انه يقدر المسافات والإبعاد والزوايا وكل شيء يقدره انه يعرف المسافة بينه وبين الخصم وسوف يعرف هل الضربة سوف تصل أم لا وكثير من تلك الأمور الهامة </a:t>
            </a:r>
            <a:r>
              <a:rPr lang="ar-SA" sz="3200" b="1" dirty="0" smtClean="0">
                <a:latin typeface="Traditional Arabic" panose="02020603050405020304" pitchFamily="18" charset="-78"/>
                <a:cs typeface="Traditional Arabic" panose="02020603050405020304" pitchFamily="18" charset="-78"/>
              </a:rPr>
              <a:t>.</a:t>
            </a:r>
            <a:endParaRPr lang="en-US" sz="3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4156583395"/>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u="sng" dirty="0" smtClean="0">
                <a:solidFill>
                  <a:srgbClr val="FF0000"/>
                </a:solidFill>
                <a:latin typeface="Traditional Arabic" panose="02020603050405020304" pitchFamily="18" charset="-78"/>
                <a:cs typeface="Traditional Arabic" panose="02020603050405020304" pitchFamily="18" charset="-78"/>
              </a:rPr>
              <a:t>2-4-الانتباه :</a:t>
            </a:r>
          </a:p>
          <a:p>
            <a:pPr algn="just"/>
            <a:r>
              <a:rPr lang="ar-SA" sz="3600" b="1" dirty="0">
                <a:latin typeface="Traditional Arabic" panose="02020603050405020304" pitchFamily="18" charset="-78"/>
                <a:cs typeface="Traditional Arabic" panose="02020603050405020304" pitchFamily="18" charset="-78"/>
              </a:rPr>
              <a:t/>
            </a:r>
            <a:br>
              <a:rPr lang="ar-SA" sz="3600" b="1" dirty="0">
                <a:latin typeface="Traditional Arabic" panose="02020603050405020304" pitchFamily="18" charset="-78"/>
                <a:cs typeface="Traditional Arabic" panose="02020603050405020304" pitchFamily="18" charset="-78"/>
              </a:rPr>
            </a:br>
            <a:r>
              <a:rPr lang="ar-SA" sz="3600" b="1" dirty="0" smtClean="0">
                <a:latin typeface="Traditional Arabic" panose="02020603050405020304" pitchFamily="18" charset="-78"/>
                <a:cs typeface="Traditional Arabic" panose="02020603050405020304" pitchFamily="18" charset="-78"/>
              </a:rPr>
              <a:t>الانتباه </a:t>
            </a:r>
            <a:r>
              <a:rPr lang="ar-SA" sz="3600" b="1" dirty="0">
                <a:latin typeface="Traditional Arabic" panose="02020603050405020304" pitchFamily="18" charset="-78"/>
                <a:cs typeface="Traditional Arabic" panose="02020603050405020304" pitchFamily="18" charset="-78"/>
              </a:rPr>
              <a:t>أساس </a:t>
            </a:r>
            <a:r>
              <a:rPr lang="ar-SA" sz="3600" b="1" dirty="0" smtClean="0">
                <a:latin typeface="Traditional Arabic" panose="02020603050405020304" pitchFamily="18" charset="-78"/>
                <a:cs typeface="Traditional Arabic" panose="02020603050405020304" pitchFamily="18" charset="-78"/>
              </a:rPr>
              <a:t>فنّي </a:t>
            </a:r>
            <a:r>
              <a:rPr lang="ar-SA" sz="3600" b="1" dirty="0">
                <a:latin typeface="Traditional Arabic" panose="02020603050405020304" pitchFamily="18" charset="-78"/>
                <a:cs typeface="Traditional Arabic" panose="02020603050405020304" pitchFamily="18" charset="-78"/>
              </a:rPr>
              <a:t>هام فهناك حركة تصدر عن انتباه جيد من الفرد وهناك حركة تصدر عن فرد غير منتبه ويمكن التمييز بينهما عن طريق ملاحظة مدي سرعة الأداء فحركة شخص منتبه سوف تتوافق مع فعل الخصم أو هجومه أي أنها ستكون ناجحة في أدائها .</a:t>
            </a:r>
            <a:br>
              <a:rPr lang="ar-SA" sz="3600" b="1" dirty="0">
                <a:latin typeface="Traditional Arabic" panose="02020603050405020304" pitchFamily="18" charset="-78"/>
                <a:cs typeface="Traditional Arabic" panose="02020603050405020304" pitchFamily="18" charset="-78"/>
              </a:rPr>
            </a:br>
            <a:r>
              <a:rPr lang="ar-SA" sz="3600" b="1" dirty="0">
                <a:latin typeface="Traditional Arabic" panose="02020603050405020304" pitchFamily="18" charset="-78"/>
                <a:cs typeface="Traditional Arabic" panose="02020603050405020304" pitchFamily="18" charset="-78"/>
              </a:rPr>
              <a:t>والعكس عن فرد غير منتبه </a:t>
            </a:r>
            <a:r>
              <a:rPr lang="ar-SA" dirty="0"/>
              <a:t>.</a:t>
            </a:r>
            <a:endParaRPr lang="en-US" dirty="0"/>
          </a:p>
        </p:txBody>
      </p:sp>
    </p:spTree>
    <p:extLst>
      <p:ext uri="{BB962C8B-B14F-4D97-AF65-F5344CB8AC3E}">
        <p14:creationId xmlns:p14="http://schemas.microsoft.com/office/powerpoint/2010/main" xmlns="" val="8169615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5" name="Espace réservé du contenu 2"/>
          <p:cNvSpPr txBox="1">
            <a:spLocks/>
          </p:cNvSpPr>
          <p:nvPr/>
        </p:nvSpPr>
        <p:spPr>
          <a:xfrm>
            <a:off x="1815919" y="533453"/>
            <a:ext cx="8834907" cy="4334761"/>
          </a:xfrm>
          <a:prstGeom prst="rect">
            <a:avLst/>
          </a:prstGeom>
          <a:solidFill>
            <a:srgbClr val="FFC000"/>
          </a:solidFill>
          <a:ln>
            <a:solidFill>
              <a:srgbClr val="C00000"/>
            </a:solidFill>
          </a:ln>
          <a:scene3d>
            <a:camera prst="perspectiveContrastingRightFacing"/>
            <a:lightRig rig="threePt" dir="t"/>
          </a:scene3d>
        </p:spPr>
        <p:txBody>
          <a:bodyPr vert="horz" lIns="91440" tIns="45720" rIns="91440" bIns="45720" rtlCol="1">
            <a:normAutofit fontScale="85000" lnSpcReduction="20000"/>
          </a:bodyPr>
          <a:lstStyle>
            <a:lvl1pPr marL="0" indent="0" algn="ctr" defTabSz="914400" rtl="1"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1"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ar-SA" dirty="0" smtClean="0"/>
          </a:p>
          <a:p>
            <a:r>
              <a:rPr lang="ar-SA" sz="19900" b="1" dirty="0" smtClean="0">
                <a:latin typeface="Aldhabi" panose="01000000000000000000" pitchFamily="2" charset="-78"/>
                <a:cs typeface="Aldhabi" panose="01000000000000000000" pitchFamily="2" charset="-78"/>
              </a:rPr>
              <a:t>شكرا على المتابعة</a:t>
            </a:r>
          </a:p>
          <a:p>
            <a:endParaRPr lang="ar-SA" dirty="0" smtClean="0"/>
          </a:p>
          <a:p>
            <a:endParaRPr lang="ar-SA" dirty="0" smtClean="0"/>
          </a:p>
          <a:p>
            <a:endParaRPr lang="ar-SA" dirty="0" smtClean="0"/>
          </a:p>
          <a:p>
            <a:endParaRPr lang="ar-SA" dirty="0" smtClean="0"/>
          </a:p>
          <a:p>
            <a:endParaRPr lang="ar-SA" dirty="0" smtClean="0"/>
          </a:p>
          <a:p>
            <a:endParaRPr lang="ar-SA" dirty="0"/>
          </a:p>
        </p:txBody>
      </p:sp>
    </p:spTree>
    <p:extLst>
      <p:ext uri="{BB962C8B-B14F-4D97-AF65-F5344CB8AC3E}">
        <p14:creationId xmlns:p14="http://schemas.microsoft.com/office/powerpoint/2010/main" xmlns="" val="4288413918"/>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5" name="Rectangle 4"/>
          <p:cNvSpPr/>
          <p:nvPr/>
        </p:nvSpPr>
        <p:spPr>
          <a:xfrm>
            <a:off x="1909062" y="1864910"/>
            <a:ext cx="8429684" cy="4012498"/>
          </a:xfrm>
          <a:prstGeom prst="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SA" sz="3200" dirty="0" smtClean="0">
                <a:solidFill>
                  <a:schemeClr val="tx1"/>
                </a:solidFill>
                <a:latin typeface="Traditional Arabic" panose="02020603050405020304" pitchFamily="18" charset="-78"/>
                <a:cs typeface="Traditional Arabic" panose="02020603050405020304" pitchFamily="18" charset="-78"/>
              </a:rPr>
              <a:t>1-</a:t>
            </a:r>
            <a:r>
              <a:rPr lang="ar-DZ" sz="3200" dirty="0" smtClean="0">
                <a:solidFill>
                  <a:schemeClr val="tx1"/>
                </a:solidFill>
                <a:latin typeface="Traditional Arabic" panose="02020603050405020304" pitchFamily="18" charset="-78"/>
                <a:cs typeface="Traditional Arabic" panose="02020603050405020304" pitchFamily="18" charset="-78"/>
              </a:rPr>
              <a:t>أسامة </a:t>
            </a:r>
            <a:r>
              <a:rPr lang="ar-DZ" sz="3200" dirty="0">
                <a:solidFill>
                  <a:schemeClr val="tx1"/>
                </a:solidFill>
                <a:latin typeface="Traditional Arabic" panose="02020603050405020304" pitchFamily="18" charset="-78"/>
                <a:cs typeface="Traditional Arabic" panose="02020603050405020304" pitchFamily="18" charset="-78"/>
              </a:rPr>
              <a:t>سعيد (1988)</a:t>
            </a:r>
            <a:r>
              <a:rPr lang="ar-DZ" sz="3200" b="1" dirty="0" err="1">
                <a:solidFill>
                  <a:schemeClr val="tx1"/>
                </a:solidFill>
                <a:latin typeface="Traditional Arabic" panose="02020603050405020304" pitchFamily="18" charset="-78"/>
                <a:cs typeface="Traditional Arabic" panose="02020603050405020304" pitchFamily="18" charset="-78"/>
              </a:rPr>
              <a:t>إفهم</a:t>
            </a:r>
            <a:r>
              <a:rPr lang="ar-DZ" sz="3200" b="1" dirty="0">
                <a:solidFill>
                  <a:schemeClr val="tx1"/>
                </a:solidFill>
                <a:latin typeface="Traditional Arabic" panose="02020603050405020304" pitchFamily="18" charset="-78"/>
                <a:cs typeface="Traditional Arabic" panose="02020603050405020304" pitchFamily="18" charset="-78"/>
              </a:rPr>
              <a:t> كل شيء عن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dirty="0" err="1">
                <a:solidFill>
                  <a:schemeClr val="tx1"/>
                </a:solidFill>
                <a:latin typeface="Traditional Arabic" panose="02020603050405020304" pitchFamily="18" charset="-78"/>
                <a:cs typeface="Traditional Arabic" panose="02020603050405020304" pitchFamily="18" charset="-78"/>
              </a:rPr>
              <a:t>،سوريا</a:t>
            </a:r>
            <a:r>
              <a:rPr lang="ar-DZ" sz="3200" dirty="0">
                <a:solidFill>
                  <a:schemeClr val="tx1"/>
                </a:solidFill>
                <a:latin typeface="Traditional Arabic" panose="02020603050405020304" pitchFamily="18" charset="-78"/>
                <a:cs typeface="Traditional Arabic" panose="02020603050405020304" pitchFamily="18" charset="-78"/>
              </a:rPr>
              <a:t> ،دار الطلائع للنشر.</a:t>
            </a:r>
            <a:endParaRPr lang="en-US" sz="3200" dirty="0">
              <a:solidFill>
                <a:schemeClr val="tx1"/>
              </a:solidFill>
              <a:latin typeface="Traditional Arabic" panose="02020603050405020304" pitchFamily="18" charset="-78"/>
              <a:cs typeface="Traditional Arabic" panose="02020603050405020304" pitchFamily="18" charset="-78"/>
            </a:endParaRPr>
          </a:p>
          <a:p>
            <a:r>
              <a:rPr lang="ar-SA" sz="3200" dirty="0" smtClean="0">
                <a:solidFill>
                  <a:schemeClr val="tx1"/>
                </a:solidFill>
                <a:latin typeface="Traditional Arabic" panose="02020603050405020304" pitchFamily="18" charset="-78"/>
                <a:cs typeface="Traditional Arabic" panose="02020603050405020304" pitchFamily="18" charset="-78"/>
              </a:rPr>
              <a:t>2-</a:t>
            </a:r>
            <a:r>
              <a:rPr lang="ar-DZ" sz="3200" dirty="0" smtClean="0">
                <a:solidFill>
                  <a:schemeClr val="tx1"/>
                </a:solidFill>
                <a:latin typeface="Traditional Arabic" panose="02020603050405020304" pitchFamily="18" charset="-78"/>
                <a:cs typeface="Traditional Arabic" panose="02020603050405020304" pitchFamily="18" charset="-78"/>
              </a:rPr>
              <a:t>أسعد </a:t>
            </a:r>
            <a:r>
              <a:rPr lang="ar-DZ" sz="3200" dirty="0">
                <a:solidFill>
                  <a:schemeClr val="tx1"/>
                </a:solidFill>
                <a:latin typeface="Traditional Arabic" panose="02020603050405020304" pitchFamily="18" charset="-78"/>
                <a:cs typeface="Traditional Arabic" panose="02020603050405020304" pitchFamily="18" charset="-78"/>
              </a:rPr>
              <a:t>سرور (1987) </a:t>
            </a:r>
            <a:r>
              <a:rPr lang="ar-DZ" sz="3200" b="1" dirty="0">
                <a:solidFill>
                  <a:schemeClr val="tx1"/>
                </a:solidFill>
                <a:latin typeface="Traditional Arabic" panose="02020603050405020304" pitchFamily="18" charset="-78"/>
                <a:cs typeface="Traditional Arabic" panose="02020603050405020304" pitchFamily="18" charset="-78"/>
              </a:rPr>
              <a:t>تعلم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b="1" dirty="0">
                <a:solidFill>
                  <a:schemeClr val="tx1"/>
                </a:solidFill>
                <a:latin typeface="Traditional Arabic" panose="02020603050405020304" pitchFamily="18" charset="-78"/>
                <a:cs typeface="Traditional Arabic" panose="02020603050405020304" pitchFamily="18" charset="-78"/>
              </a:rPr>
              <a:t> ودافع عن </a:t>
            </a:r>
            <a:r>
              <a:rPr lang="ar-DZ" sz="3200" b="1" dirty="0" err="1">
                <a:solidFill>
                  <a:schemeClr val="tx1"/>
                </a:solidFill>
                <a:latin typeface="Traditional Arabic" panose="02020603050405020304" pitchFamily="18" charset="-78"/>
                <a:cs typeface="Traditional Arabic" panose="02020603050405020304" pitchFamily="18" charset="-78"/>
              </a:rPr>
              <a:t>نفسك</a:t>
            </a:r>
            <a:r>
              <a:rPr lang="ar-DZ" sz="3200" dirty="0" err="1">
                <a:solidFill>
                  <a:schemeClr val="tx1"/>
                </a:solidFill>
                <a:latin typeface="Traditional Arabic" panose="02020603050405020304" pitchFamily="18" charset="-78"/>
                <a:cs typeface="Traditional Arabic" panose="02020603050405020304" pitchFamily="18" charset="-78"/>
              </a:rPr>
              <a:t>،بيروت،مكتبة</a:t>
            </a:r>
            <a:r>
              <a:rPr lang="ar-DZ" sz="3200" dirty="0">
                <a:solidFill>
                  <a:schemeClr val="tx1"/>
                </a:solidFill>
                <a:latin typeface="Traditional Arabic" panose="02020603050405020304" pitchFamily="18" charset="-78"/>
                <a:cs typeface="Traditional Arabic" panose="02020603050405020304" pitchFamily="18" charset="-78"/>
              </a:rPr>
              <a:t> الهلال</a:t>
            </a:r>
            <a:endParaRPr lang="en-US" sz="3200" dirty="0">
              <a:solidFill>
                <a:schemeClr val="tx1"/>
              </a:solidFill>
              <a:latin typeface="Traditional Arabic" panose="02020603050405020304" pitchFamily="18" charset="-78"/>
              <a:cs typeface="Traditional Arabic" panose="02020603050405020304" pitchFamily="18" charset="-78"/>
            </a:endParaRPr>
          </a:p>
          <a:p>
            <a:r>
              <a:rPr lang="ar-SA" sz="3200" dirty="0" smtClean="0">
                <a:solidFill>
                  <a:schemeClr val="tx1"/>
                </a:solidFill>
                <a:latin typeface="Traditional Arabic" panose="02020603050405020304" pitchFamily="18" charset="-78"/>
                <a:cs typeface="Traditional Arabic" panose="02020603050405020304" pitchFamily="18" charset="-78"/>
              </a:rPr>
              <a:t>3-</a:t>
            </a:r>
            <a:r>
              <a:rPr lang="ar-DZ" sz="3200" dirty="0" smtClean="0">
                <a:solidFill>
                  <a:schemeClr val="tx1"/>
                </a:solidFill>
                <a:latin typeface="Traditional Arabic" panose="02020603050405020304" pitchFamily="18" charset="-78"/>
                <a:cs typeface="Traditional Arabic" panose="02020603050405020304" pitchFamily="18" charset="-78"/>
              </a:rPr>
              <a:t>حاشي </a:t>
            </a:r>
            <a:r>
              <a:rPr lang="ar-DZ" sz="3200" dirty="0" err="1">
                <a:solidFill>
                  <a:schemeClr val="tx1"/>
                </a:solidFill>
                <a:latin typeface="Traditional Arabic" panose="02020603050405020304" pitchFamily="18" charset="-78"/>
                <a:cs typeface="Traditional Arabic" panose="02020603050405020304" pitchFamily="18" charset="-78"/>
              </a:rPr>
              <a:t>زوبير</a:t>
            </a:r>
            <a:r>
              <a:rPr lang="ar-DZ" sz="3200" dirty="0">
                <a:solidFill>
                  <a:schemeClr val="tx1"/>
                </a:solidFill>
                <a:latin typeface="Traditional Arabic" panose="02020603050405020304" pitchFamily="18" charset="-78"/>
                <a:cs typeface="Traditional Arabic" panose="02020603050405020304" pitchFamily="18" charset="-78"/>
              </a:rPr>
              <a:t> (1998) </a:t>
            </a:r>
            <a:r>
              <a:rPr lang="ar-DZ" sz="3200" b="1" dirty="0">
                <a:solidFill>
                  <a:schemeClr val="tx1"/>
                </a:solidFill>
                <a:latin typeface="Traditional Arabic" panose="02020603050405020304" pitchFamily="18" charset="-78"/>
                <a:cs typeface="Traditional Arabic" panose="02020603050405020304" pitchFamily="18" charset="-78"/>
              </a:rPr>
              <a:t>المتطلبات الفسيولوجية في رياضة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dirty="0">
                <a:solidFill>
                  <a:schemeClr val="tx1"/>
                </a:solidFill>
                <a:latin typeface="Traditional Arabic" panose="02020603050405020304" pitchFamily="18" charset="-78"/>
                <a:cs typeface="Traditional Arabic" panose="02020603050405020304" pitchFamily="18" charset="-78"/>
              </a:rPr>
              <a:t> (القتال الفعلي).</a:t>
            </a:r>
            <a:endParaRPr lang="en-US" sz="3200" dirty="0">
              <a:solidFill>
                <a:schemeClr val="tx1"/>
              </a:solidFill>
              <a:latin typeface="Traditional Arabic" panose="02020603050405020304" pitchFamily="18" charset="-78"/>
              <a:cs typeface="Traditional Arabic" panose="02020603050405020304" pitchFamily="18" charset="-78"/>
            </a:endParaRPr>
          </a:p>
          <a:p>
            <a:r>
              <a:rPr lang="ar-SA" sz="3200" dirty="0" smtClean="0">
                <a:solidFill>
                  <a:schemeClr val="tx1"/>
                </a:solidFill>
                <a:latin typeface="Traditional Arabic" panose="02020603050405020304" pitchFamily="18" charset="-78"/>
                <a:cs typeface="Traditional Arabic" panose="02020603050405020304" pitchFamily="18" charset="-78"/>
              </a:rPr>
              <a:t>4-</a:t>
            </a:r>
            <a:r>
              <a:rPr lang="ar-DZ" sz="3200" dirty="0" smtClean="0">
                <a:solidFill>
                  <a:schemeClr val="tx1"/>
                </a:solidFill>
                <a:latin typeface="Traditional Arabic" panose="02020603050405020304" pitchFamily="18" charset="-78"/>
                <a:cs typeface="Traditional Arabic" panose="02020603050405020304" pitchFamily="18" charset="-78"/>
              </a:rPr>
              <a:t>مدحت </a:t>
            </a:r>
            <a:r>
              <a:rPr lang="ar-DZ" sz="3200" dirty="0">
                <a:solidFill>
                  <a:schemeClr val="tx1"/>
                </a:solidFill>
                <a:latin typeface="Traditional Arabic" panose="02020603050405020304" pitchFamily="18" charset="-78"/>
                <a:cs typeface="Traditional Arabic" panose="02020603050405020304" pitchFamily="18" charset="-78"/>
              </a:rPr>
              <a:t>يونس (1987)،</a:t>
            </a:r>
            <a:r>
              <a:rPr lang="ar-DZ" sz="3200" b="1" dirty="0">
                <a:solidFill>
                  <a:schemeClr val="tx1"/>
                </a:solidFill>
                <a:latin typeface="Traditional Arabic" panose="02020603050405020304" pitchFamily="18" charset="-78"/>
                <a:cs typeface="Traditional Arabic" panose="02020603050405020304" pitchFamily="18" charset="-78"/>
              </a:rPr>
              <a:t>تعلم فنون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dirty="0" err="1">
                <a:solidFill>
                  <a:schemeClr val="tx1"/>
                </a:solidFill>
                <a:latin typeface="Traditional Arabic" panose="02020603050405020304" pitchFamily="18" charset="-78"/>
                <a:cs typeface="Traditional Arabic" panose="02020603050405020304" pitchFamily="18" charset="-78"/>
              </a:rPr>
              <a:t>،بيروت</a:t>
            </a:r>
            <a:r>
              <a:rPr lang="ar-DZ" sz="3200" dirty="0">
                <a:solidFill>
                  <a:schemeClr val="tx1"/>
                </a:solidFill>
                <a:latin typeface="Traditional Arabic" panose="02020603050405020304" pitchFamily="18" charset="-78"/>
                <a:cs typeface="Traditional Arabic" panose="02020603050405020304" pitchFamily="18" charset="-78"/>
              </a:rPr>
              <a:t> مكتبة المعارف.</a:t>
            </a:r>
            <a:endParaRPr lang="en-US" sz="3200" dirty="0">
              <a:solidFill>
                <a:schemeClr val="tx1"/>
              </a:solidFill>
              <a:latin typeface="Traditional Arabic" panose="02020603050405020304" pitchFamily="18" charset="-78"/>
              <a:cs typeface="Traditional Arabic" panose="02020603050405020304" pitchFamily="18" charset="-78"/>
            </a:endParaRPr>
          </a:p>
          <a:p>
            <a:r>
              <a:rPr lang="ar-SA" sz="3200" dirty="0" smtClean="0">
                <a:solidFill>
                  <a:schemeClr val="tx1"/>
                </a:solidFill>
                <a:latin typeface="Traditional Arabic" panose="02020603050405020304" pitchFamily="18" charset="-78"/>
                <a:cs typeface="Traditional Arabic" panose="02020603050405020304" pitchFamily="18" charset="-78"/>
              </a:rPr>
              <a:t>5-</a:t>
            </a:r>
            <a:r>
              <a:rPr lang="ar-DZ" sz="3200" dirty="0" smtClean="0">
                <a:solidFill>
                  <a:schemeClr val="tx1"/>
                </a:solidFill>
                <a:latin typeface="Traditional Arabic" panose="02020603050405020304" pitchFamily="18" charset="-78"/>
                <a:cs typeface="Traditional Arabic" panose="02020603050405020304" pitchFamily="18" charset="-78"/>
              </a:rPr>
              <a:t>وجيه </a:t>
            </a:r>
            <a:r>
              <a:rPr lang="ar-DZ" sz="3200" dirty="0">
                <a:solidFill>
                  <a:schemeClr val="tx1"/>
                </a:solidFill>
                <a:latin typeface="Traditional Arabic" panose="02020603050405020304" pitchFamily="18" charset="-78"/>
                <a:cs typeface="Traditional Arabic" panose="02020603050405020304" pitchFamily="18" charset="-78"/>
              </a:rPr>
              <a:t>أحمد </a:t>
            </a:r>
            <a:r>
              <a:rPr lang="ar-DZ" sz="3200" dirty="0" err="1">
                <a:solidFill>
                  <a:schemeClr val="tx1"/>
                </a:solidFill>
                <a:latin typeface="Traditional Arabic" panose="02020603050405020304" pitchFamily="18" charset="-78"/>
                <a:cs typeface="Traditional Arabic" panose="02020603050405020304" pitchFamily="18" charset="-78"/>
              </a:rPr>
              <a:t>سمندي</a:t>
            </a:r>
            <a:r>
              <a:rPr lang="ar-DZ" sz="3200" dirty="0">
                <a:solidFill>
                  <a:schemeClr val="tx1"/>
                </a:solidFill>
                <a:latin typeface="Traditional Arabic" panose="02020603050405020304" pitchFamily="18" charset="-78"/>
                <a:cs typeface="Traditional Arabic" panose="02020603050405020304" pitchFamily="18" charset="-78"/>
              </a:rPr>
              <a:t> (2000) </a:t>
            </a:r>
            <a:r>
              <a:rPr lang="ar-DZ" sz="3200" b="1" dirty="0">
                <a:solidFill>
                  <a:schemeClr val="tx1"/>
                </a:solidFill>
                <a:latin typeface="Traditional Arabic" panose="02020603050405020304" pitchFamily="18" charset="-78"/>
                <a:cs typeface="Traditional Arabic" panose="02020603050405020304" pitchFamily="18" charset="-78"/>
              </a:rPr>
              <a:t>إعداد </a:t>
            </a:r>
            <a:r>
              <a:rPr lang="ar-DZ" sz="3200" b="1" dirty="0" err="1">
                <a:solidFill>
                  <a:schemeClr val="tx1"/>
                </a:solidFill>
                <a:latin typeface="Traditional Arabic" panose="02020603050405020304" pitchFamily="18" charset="-78"/>
                <a:cs typeface="Traditional Arabic" panose="02020603050405020304" pitchFamily="18" charset="-78"/>
              </a:rPr>
              <a:t>الكراتيه</a:t>
            </a:r>
            <a:r>
              <a:rPr lang="ar-DZ" sz="3200" b="1" dirty="0">
                <a:solidFill>
                  <a:schemeClr val="tx1"/>
                </a:solidFill>
                <a:latin typeface="Traditional Arabic" panose="02020603050405020304" pitchFamily="18" charset="-78"/>
                <a:cs typeface="Traditional Arabic" panose="02020603050405020304" pitchFamily="18" charset="-78"/>
              </a:rPr>
              <a:t> </a:t>
            </a:r>
            <a:r>
              <a:rPr lang="ar-DZ" sz="3200" b="1" dirty="0" err="1">
                <a:solidFill>
                  <a:schemeClr val="tx1"/>
                </a:solidFill>
                <a:latin typeface="Traditional Arabic" panose="02020603050405020304" pitchFamily="18" charset="-78"/>
                <a:cs typeface="Traditional Arabic" panose="02020603050405020304" pitchFamily="18" charset="-78"/>
              </a:rPr>
              <a:t>للبطولة</a:t>
            </a:r>
            <a:r>
              <a:rPr lang="ar-DZ" sz="3200" dirty="0" err="1">
                <a:solidFill>
                  <a:schemeClr val="tx1"/>
                </a:solidFill>
                <a:latin typeface="Traditional Arabic" panose="02020603050405020304" pitchFamily="18" charset="-78"/>
                <a:cs typeface="Traditional Arabic" panose="02020603050405020304" pitchFamily="18" charset="-78"/>
              </a:rPr>
              <a:t>،سوريا</a:t>
            </a:r>
            <a:r>
              <a:rPr lang="ar-DZ" sz="3200" dirty="0">
                <a:solidFill>
                  <a:schemeClr val="tx1"/>
                </a:solidFill>
                <a:latin typeface="Traditional Arabic" panose="02020603050405020304" pitchFamily="18" charset="-78"/>
                <a:cs typeface="Traditional Arabic" panose="02020603050405020304" pitchFamily="18" charset="-78"/>
              </a:rPr>
              <a:t> ،مطبعة خطاب </a:t>
            </a:r>
            <a:endParaRPr lang="en-US" sz="3200" dirty="0">
              <a:solidFill>
                <a:schemeClr val="tx1"/>
              </a:solidFill>
              <a:latin typeface="Traditional Arabic" panose="02020603050405020304" pitchFamily="18" charset="-78"/>
              <a:cs typeface="Traditional Arabic" panose="02020603050405020304" pitchFamily="18" charset="-78"/>
            </a:endParaRPr>
          </a:p>
        </p:txBody>
      </p:sp>
      <p:sp>
        <p:nvSpPr>
          <p:cNvPr id="6" name="Rectangle 5"/>
          <p:cNvSpPr/>
          <p:nvPr/>
        </p:nvSpPr>
        <p:spPr>
          <a:xfrm>
            <a:off x="3662489" y="702579"/>
            <a:ext cx="4819799" cy="78172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Low"/>
            <a:endParaRPr lang="ar-DZ" sz="2400" dirty="0" smtClean="0">
              <a:solidFill>
                <a:srgbClr val="0070C0"/>
              </a:solidFill>
              <a:cs typeface="Diwany6 Normal" pitchFamily="2" charset="-78"/>
            </a:endParaRPr>
          </a:p>
          <a:p>
            <a:pPr algn="ctr"/>
            <a:r>
              <a:rPr lang="ar-SA" sz="3600" b="1" dirty="0" smtClean="0">
                <a:solidFill>
                  <a:srgbClr val="FF0000"/>
                </a:solidFill>
                <a:latin typeface="Traditional Arabic" panose="02020603050405020304" pitchFamily="18" charset="-78"/>
                <a:cs typeface="Traditional Arabic" panose="02020603050405020304" pitchFamily="18" charset="-78"/>
              </a:rPr>
              <a:t>مصادر ومراجع</a:t>
            </a:r>
            <a:r>
              <a:rPr lang="ar-DZ" sz="3200" dirty="0" smtClean="0">
                <a:solidFill>
                  <a:srgbClr val="0070C0"/>
                </a:solidFill>
                <a:cs typeface="Diwany6 Normal" pitchFamily="2" charset="-78"/>
              </a:rPr>
              <a:t> </a:t>
            </a:r>
            <a:endParaRPr lang="fr-FR" sz="3200" dirty="0" smtClean="0">
              <a:solidFill>
                <a:srgbClr val="0070C0"/>
              </a:solidFill>
            </a:endParaRPr>
          </a:p>
          <a:p>
            <a:pPr algn="justLow"/>
            <a:endParaRPr lang="ar-DZ" sz="2400" dirty="0" smtClean="0">
              <a:solidFill>
                <a:srgbClr val="0070C0"/>
              </a:solidFill>
              <a:cs typeface="Diwany6 Normal" pitchFamily="2" charset="-78"/>
            </a:endParaRPr>
          </a:p>
        </p:txBody>
      </p:sp>
    </p:spTree>
    <p:extLst>
      <p:ext uri="{BB962C8B-B14F-4D97-AF65-F5344CB8AC3E}">
        <p14:creationId xmlns:p14="http://schemas.microsoft.com/office/powerpoint/2010/main" xmlns="" val="362603123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000" b="1" dirty="0" err="1" smtClean="0">
                <a:latin typeface="Traditional Arabic" panose="02020603050405020304" pitchFamily="18" charset="-78"/>
                <a:cs typeface="Traditional Arabic" panose="02020603050405020304" pitchFamily="18" charset="-78"/>
              </a:rPr>
              <a:t>كمايؤكد</a:t>
            </a:r>
            <a:r>
              <a:rPr lang="ar-SA" sz="4000" b="1" dirty="0" smtClean="0">
                <a:latin typeface="Traditional Arabic" panose="02020603050405020304" pitchFamily="18" charset="-78"/>
                <a:cs typeface="Traditional Arabic" panose="02020603050405020304" pitchFamily="18" charset="-78"/>
              </a:rPr>
              <a:t> </a:t>
            </a:r>
            <a:r>
              <a:rPr lang="ar-SA" sz="4000" b="1" u="sng" dirty="0" err="1" smtClean="0">
                <a:solidFill>
                  <a:srgbClr val="FF0000"/>
                </a:solidFill>
                <a:latin typeface="Traditional Arabic" panose="02020603050405020304" pitchFamily="18" charset="-78"/>
                <a:cs typeface="Traditional Arabic" panose="02020603050405020304" pitchFamily="18" charset="-78"/>
              </a:rPr>
              <a:t>أوكازاكي</a:t>
            </a:r>
            <a:r>
              <a:rPr lang="ar-SA" sz="4000" b="1" u="sng" dirty="0" smtClean="0">
                <a:solidFill>
                  <a:srgbClr val="FF0000"/>
                </a:solidFill>
                <a:latin typeface="Traditional Arabic" panose="02020603050405020304" pitchFamily="18" charset="-78"/>
                <a:cs typeface="Traditional Arabic" panose="02020603050405020304" pitchFamily="18" charset="-78"/>
              </a:rPr>
              <a:t> (1984) </a:t>
            </a:r>
            <a:r>
              <a:rPr lang="ar-SA" sz="4000" b="1" dirty="0" smtClean="0">
                <a:latin typeface="Traditional Arabic" panose="02020603050405020304" pitchFamily="18" charset="-78"/>
                <a:cs typeface="Traditional Arabic" panose="02020603050405020304" pitchFamily="18" charset="-78"/>
              </a:rPr>
              <a:t>و </a:t>
            </a:r>
            <a:r>
              <a:rPr lang="ar-SA" sz="4000" b="1" u="sng" dirty="0" smtClean="0">
                <a:solidFill>
                  <a:srgbClr val="FF0000"/>
                </a:solidFill>
                <a:latin typeface="Traditional Arabic" panose="02020603050405020304" pitchFamily="18" charset="-78"/>
                <a:cs typeface="Traditional Arabic" panose="02020603050405020304" pitchFamily="18" charset="-78"/>
              </a:rPr>
              <a:t>وجيه </a:t>
            </a:r>
            <a:r>
              <a:rPr lang="ar-SA" sz="4000" b="1" u="sng" dirty="0" err="1" smtClean="0">
                <a:solidFill>
                  <a:srgbClr val="FF0000"/>
                </a:solidFill>
                <a:latin typeface="Traditional Arabic" panose="02020603050405020304" pitchFamily="18" charset="-78"/>
                <a:cs typeface="Traditional Arabic" panose="02020603050405020304" pitchFamily="18" charset="-78"/>
              </a:rPr>
              <a:t>شمندي</a:t>
            </a:r>
            <a:r>
              <a:rPr lang="ar-SA" sz="4000" b="1" u="sng" dirty="0" smtClean="0">
                <a:solidFill>
                  <a:srgbClr val="FF0000"/>
                </a:solidFill>
                <a:latin typeface="Traditional Arabic" panose="02020603050405020304" pitchFamily="18" charset="-78"/>
                <a:cs typeface="Traditional Arabic" panose="02020603050405020304" pitchFamily="18" charset="-78"/>
              </a:rPr>
              <a:t> (2002) </a:t>
            </a:r>
            <a:r>
              <a:rPr lang="ar-SA" sz="4000" b="1" dirty="0">
                <a:latin typeface="Traditional Arabic" panose="02020603050405020304" pitchFamily="18" charset="-78"/>
                <a:cs typeface="Traditional Arabic" panose="02020603050405020304" pitchFamily="18" charset="-78"/>
              </a:rPr>
              <a:t>أنه في مجال رياضة الكاراتيه ترتبط مصادر الإعداد البدني </a:t>
            </a:r>
            <a:r>
              <a:rPr lang="ar-SA" sz="4000" b="1" dirty="0" err="1">
                <a:latin typeface="Traditional Arabic" panose="02020603050405020304" pitchFamily="18" charset="-78"/>
                <a:cs typeface="Traditional Arabic" panose="02020603050405020304" pitchFamily="18" charset="-78"/>
              </a:rPr>
              <a:t>والمهاري</a:t>
            </a:r>
            <a:r>
              <a:rPr lang="ar-SA" sz="4000" b="1" dirty="0">
                <a:latin typeface="Traditional Arabic" panose="02020603050405020304" pitchFamily="18" charset="-78"/>
                <a:cs typeface="Traditional Arabic" panose="02020603050405020304" pitchFamily="18" charset="-78"/>
              </a:rPr>
              <a:t> للاعبي الكاراتيه بشكل واضح فالصفات أو القدرات البدنية ومكونات الأداء الفني الجيد ودرجة إتقانه تبرز في صورة مركبة ومترابطة حيث ترتبط فعالية التحسن </a:t>
            </a:r>
            <a:r>
              <a:rPr lang="ar-SA" sz="4000" b="1" dirty="0" err="1">
                <a:latin typeface="Traditional Arabic" panose="02020603050405020304" pitchFamily="18" charset="-78"/>
                <a:cs typeface="Traditional Arabic" panose="02020603050405020304" pitchFamily="18" charset="-78"/>
              </a:rPr>
              <a:t>المهاري</a:t>
            </a:r>
            <a:r>
              <a:rPr lang="ar-SA" sz="4000" b="1" dirty="0">
                <a:latin typeface="Traditional Arabic" panose="02020603050405020304" pitchFamily="18" charset="-78"/>
                <a:cs typeface="Traditional Arabic" panose="02020603050405020304" pitchFamily="18" charset="-78"/>
              </a:rPr>
              <a:t> للاعب أساسًا بعملية التناسق </a:t>
            </a:r>
            <a:r>
              <a:rPr lang="ar-SA" sz="4000" b="1" dirty="0" smtClean="0">
                <a:latin typeface="Traditional Arabic" panose="02020603050405020304" pitchFamily="18" charset="-78"/>
                <a:cs typeface="Traditional Arabic" panose="02020603050405020304" pitchFamily="18" charset="-78"/>
              </a:rPr>
              <a:t>لإتقان </a:t>
            </a:r>
            <a:r>
              <a:rPr lang="ar-SA" sz="4000" b="1" dirty="0">
                <a:latin typeface="Traditional Arabic" panose="02020603050405020304" pitchFamily="18" charset="-78"/>
                <a:cs typeface="Traditional Arabic" panose="02020603050405020304" pitchFamily="18" charset="-78"/>
              </a:rPr>
              <a:t>فن الأداء مع طرق تدريب القدرات البدنية أو طرق الإعداد البدني </a:t>
            </a:r>
            <a:r>
              <a:rPr lang="ar-SA" sz="4000" b="1" dirty="0" smtClean="0">
                <a:latin typeface="Traditional Arabic" panose="02020603050405020304" pitchFamily="18" charset="-78"/>
                <a:cs typeface="Traditional Arabic" panose="02020603050405020304" pitchFamily="18" charset="-78"/>
              </a:rPr>
              <a:t>للاعبين.</a:t>
            </a:r>
            <a:endParaRPr lang="en-US" sz="4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2280617074"/>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400" b="1" dirty="0">
                <a:latin typeface="Traditional Arabic" panose="02020603050405020304" pitchFamily="18" charset="-78"/>
                <a:cs typeface="Traditional Arabic" panose="02020603050405020304" pitchFamily="18" charset="-78"/>
              </a:rPr>
              <a:t>يذكر </a:t>
            </a:r>
            <a:r>
              <a:rPr lang="ar-SA" sz="4400" b="1" u="sng" dirty="0">
                <a:solidFill>
                  <a:srgbClr val="FF0000"/>
                </a:solidFill>
                <a:latin typeface="Traditional Arabic" panose="02020603050405020304" pitchFamily="18" charset="-78"/>
                <a:cs typeface="Traditional Arabic" panose="02020603050405020304" pitchFamily="18" charset="-78"/>
              </a:rPr>
              <a:t>جالي وفوستر (1987) </a:t>
            </a:r>
            <a:r>
              <a:rPr lang="en-US" sz="4400" b="1" u="sng" dirty="0">
                <a:solidFill>
                  <a:srgbClr val="FF0000"/>
                </a:solidFill>
                <a:latin typeface="Traditional Arabic" panose="02020603050405020304" pitchFamily="18" charset="-78"/>
                <a:cs typeface="Traditional Arabic" panose="02020603050405020304" pitchFamily="18" charset="-78"/>
              </a:rPr>
              <a:t> Galley &amp; Foster</a:t>
            </a:r>
            <a:r>
              <a:rPr lang="ar-SA" sz="4400" b="1" dirty="0">
                <a:latin typeface="Traditional Arabic" panose="02020603050405020304" pitchFamily="18" charset="-78"/>
                <a:cs typeface="Traditional Arabic" panose="02020603050405020304" pitchFamily="18" charset="-78"/>
              </a:rPr>
              <a:t>أن الفعالية هي مدى تحقيق الأداء الحركي للهدف المراد إنجازه وإن فعالية الأداء الحركي يتوقف على تنفيذ الحركة من حيث السرعة</a:t>
            </a:r>
            <a:r>
              <a:rPr lang="en-US" sz="4400" b="1" dirty="0">
                <a:latin typeface="Traditional Arabic" panose="02020603050405020304" pitchFamily="18" charset="-78"/>
                <a:cs typeface="Traditional Arabic" panose="02020603050405020304" pitchFamily="18" charset="-78"/>
              </a:rPr>
              <a:t> – </a:t>
            </a:r>
            <a:r>
              <a:rPr lang="ar-SA" sz="4400" b="1" dirty="0">
                <a:latin typeface="Traditional Arabic" panose="02020603050405020304" pitchFamily="18" charset="-78"/>
                <a:cs typeface="Traditional Arabic" panose="02020603050405020304" pitchFamily="18" charset="-78"/>
              </a:rPr>
              <a:t>القوة </a:t>
            </a:r>
            <a:r>
              <a:rPr lang="ar-SA" sz="4400" b="1" dirty="0" smtClean="0">
                <a:latin typeface="Traditional Arabic" panose="02020603050405020304" pitchFamily="18" charset="-78"/>
                <a:cs typeface="Traditional Arabic" panose="02020603050405020304" pitchFamily="18" charset="-78"/>
              </a:rPr>
              <a:t>الانفجارية- </a:t>
            </a:r>
            <a:r>
              <a:rPr lang="ar-SA" sz="4400" b="1" dirty="0">
                <a:latin typeface="Traditional Arabic" panose="02020603050405020304" pitchFamily="18" charset="-78"/>
                <a:cs typeface="Traditional Arabic" panose="02020603050405020304" pitchFamily="18" charset="-78"/>
              </a:rPr>
              <a:t>والتحمل والمرونة والثبات </a:t>
            </a:r>
            <a:r>
              <a:rPr lang="ar-SA" sz="4400" b="1" dirty="0" smtClean="0">
                <a:latin typeface="Traditional Arabic" panose="02020603050405020304" pitchFamily="18" charset="-78"/>
                <a:cs typeface="Traditional Arabic" panose="02020603050405020304" pitchFamily="18" charset="-78"/>
              </a:rPr>
              <a:t>والتوافق</a:t>
            </a:r>
            <a:r>
              <a:rPr lang="en-US" sz="4400" b="1" dirty="0" smtClean="0">
                <a:latin typeface="Traditional Arabic" panose="02020603050405020304" pitchFamily="18" charset="-78"/>
                <a:cs typeface="Traditional Arabic" panose="02020603050405020304" pitchFamily="18" charset="-78"/>
              </a:rPr>
              <a:t> </a:t>
            </a:r>
            <a:r>
              <a:rPr lang="ar-SA" sz="4400" b="1" dirty="0">
                <a:latin typeface="Traditional Arabic" panose="02020603050405020304" pitchFamily="18" charset="-78"/>
                <a:cs typeface="Traditional Arabic" panose="02020603050405020304" pitchFamily="18" charset="-78"/>
              </a:rPr>
              <a:t>التي تحتاجها الحركة مع أقل </a:t>
            </a:r>
            <a:r>
              <a:rPr lang="ar-SA" sz="4400" b="1" dirty="0" smtClean="0">
                <a:latin typeface="Traditional Arabic" panose="02020603050405020304" pitchFamily="18" charset="-78"/>
                <a:cs typeface="Traditional Arabic" panose="02020603050405020304" pitchFamily="18" charset="-78"/>
              </a:rPr>
              <a:t>فقد للطاقة</a:t>
            </a:r>
            <a:r>
              <a:rPr lang="en-US" sz="4400" b="1" dirty="0" smtClean="0">
                <a:latin typeface="Traditional Arabic" panose="02020603050405020304" pitchFamily="18" charset="-78"/>
                <a:cs typeface="Traditional Arabic" panose="02020603050405020304" pitchFamily="18" charset="-78"/>
              </a:rPr>
              <a:t> </a:t>
            </a:r>
            <a:r>
              <a:rPr lang="ar-SA" sz="4400" b="1" dirty="0" smtClean="0">
                <a:latin typeface="Traditional Arabic" panose="02020603050405020304" pitchFamily="18" charset="-78"/>
                <a:cs typeface="Traditional Arabic" panose="02020603050405020304" pitchFamily="18" charset="-78"/>
              </a:rPr>
              <a:t>.كما </a:t>
            </a:r>
            <a:r>
              <a:rPr lang="ar-SA" sz="4400" b="1" dirty="0">
                <a:latin typeface="Traditional Arabic" panose="02020603050405020304" pitchFamily="18" charset="-78"/>
                <a:cs typeface="Traditional Arabic" panose="02020603050405020304" pitchFamily="18" charset="-78"/>
              </a:rPr>
              <a:t>أن فعالية الأداء تتوقف على قدرة اللاعب على </a:t>
            </a:r>
            <a:r>
              <a:rPr lang="ar-SA" sz="4400" b="1" dirty="0" smtClean="0">
                <a:latin typeface="Traditional Arabic" panose="02020603050405020304" pitchFamily="18" charset="-78"/>
                <a:cs typeface="Traditional Arabic" panose="02020603050405020304" pitchFamily="18" charset="-78"/>
              </a:rPr>
              <a:t>معرفة وضع </a:t>
            </a:r>
            <a:r>
              <a:rPr lang="ar-SA" sz="4400" b="1" dirty="0">
                <a:latin typeface="Traditional Arabic" panose="02020603050405020304" pitchFamily="18" charset="-78"/>
                <a:cs typeface="Traditional Arabic" panose="02020603050405020304" pitchFamily="18" charset="-78"/>
              </a:rPr>
              <a:t>الجسم في </a:t>
            </a:r>
            <a:r>
              <a:rPr lang="ar-SA" sz="4400" b="1" dirty="0" smtClean="0">
                <a:latin typeface="Traditional Arabic" panose="02020603050405020304" pitchFamily="18" charset="-78"/>
                <a:cs typeface="Traditional Arabic" panose="02020603050405020304" pitchFamily="18" charset="-78"/>
              </a:rPr>
              <a:t>الفراغ</a:t>
            </a:r>
            <a:r>
              <a:rPr lang="ar-SA" sz="4400" b="1" dirty="0">
                <a:latin typeface="Traditional Arabic" panose="02020603050405020304" pitchFamily="18" charset="-78"/>
                <a:cs typeface="Traditional Arabic" panose="02020603050405020304" pitchFamily="18" charset="-78"/>
              </a:rPr>
              <a:t> </a:t>
            </a:r>
            <a:r>
              <a:rPr lang="ar-SA" sz="4400" b="1" dirty="0" smtClean="0">
                <a:latin typeface="Traditional Arabic" panose="02020603050405020304" pitchFamily="18" charset="-78"/>
                <a:cs typeface="Traditional Arabic" panose="02020603050405020304" pitchFamily="18" charset="-78"/>
              </a:rPr>
              <a:t>،التحكم </a:t>
            </a:r>
            <a:r>
              <a:rPr lang="ar-SA" sz="4400" b="1" dirty="0">
                <a:latin typeface="Traditional Arabic" panose="02020603050405020304" pitchFamily="18" charset="-78"/>
                <a:cs typeface="Traditional Arabic" panose="02020603050405020304" pitchFamily="18" charset="-78"/>
              </a:rPr>
              <a:t>في المسافة، الارتفاع، اتجاه الحركة ، القدرة على التأقلم للتغيرات </a:t>
            </a:r>
            <a:r>
              <a:rPr lang="ar-SA" sz="4400" b="1" dirty="0" smtClean="0">
                <a:latin typeface="Traditional Arabic" panose="02020603050405020304" pitchFamily="18" charset="-78"/>
                <a:cs typeface="Traditional Arabic" panose="02020603050405020304" pitchFamily="18" charset="-78"/>
              </a:rPr>
              <a:t>السريعة، </a:t>
            </a:r>
            <a:r>
              <a:rPr lang="ar-SA" sz="4400" b="1" dirty="0">
                <a:latin typeface="Traditional Arabic" panose="02020603050405020304" pitchFamily="18" charset="-78"/>
                <a:cs typeface="Traditional Arabic" panose="02020603050405020304" pitchFamily="18" charset="-78"/>
              </a:rPr>
              <a:t>ومدى تحقيقه للهدف </a:t>
            </a:r>
            <a:r>
              <a:rPr lang="ar-SA" sz="4400" b="1" dirty="0" smtClean="0">
                <a:latin typeface="Traditional Arabic" panose="02020603050405020304" pitchFamily="18" charset="-78"/>
                <a:cs typeface="Traditional Arabic" panose="02020603050405020304" pitchFamily="18" charset="-78"/>
              </a:rPr>
              <a:t>المطلوب. </a:t>
            </a:r>
            <a:endParaRPr lang="en-US" sz="4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1934450336"/>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4400" b="1" dirty="0" smtClean="0">
                <a:latin typeface="Traditional Arabic" panose="02020603050405020304" pitchFamily="18" charset="-78"/>
                <a:cs typeface="Traditional Arabic" panose="02020603050405020304" pitchFamily="18" charset="-78"/>
              </a:rPr>
              <a:t>ويفرّق </a:t>
            </a:r>
            <a:r>
              <a:rPr lang="ar-SA" sz="4400" b="1" u="sng" dirty="0" err="1">
                <a:solidFill>
                  <a:srgbClr val="FF0000"/>
                </a:solidFill>
                <a:latin typeface="Traditional Arabic" panose="02020603050405020304" pitchFamily="18" charset="-78"/>
                <a:cs typeface="Traditional Arabic" panose="02020603050405020304" pitchFamily="18" charset="-78"/>
              </a:rPr>
              <a:t>ماساهيكو</a:t>
            </a:r>
            <a:r>
              <a:rPr lang="ar-SA" sz="4400" b="1" u="sng" dirty="0">
                <a:solidFill>
                  <a:srgbClr val="FF0000"/>
                </a:solidFill>
                <a:latin typeface="Traditional Arabic" panose="02020603050405020304" pitchFamily="18" charset="-78"/>
                <a:cs typeface="Traditional Arabic" panose="02020603050405020304" pitchFamily="18" charset="-78"/>
              </a:rPr>
              <a:t> </a:t>
            </a:r>
            <a:r>
              <a:rPr lang="ar-SA" sz="4400" b="1" u="sng" dirty="0" err="1">
                <a:solidFill>
                  <a:srgbClr val="FF0000"/>
                </a:solidFill>
                <a:latin typeface="Traditional Arabic" panose="02020603050405020304" pitchFamily="18" charset="-78"/>
                <a:cs typeface="Traditional Arabic" panose="02020603050405020304" pitchFamily="18" charset="-78"/>
              </a:rPr>
              <a:t>تاناكا</a:t>
            </a:r>
            <a:r>
              <a:rPr lang="ar-SA" sz="4400" b="1" u="sng" dirty="0">
                <a:solidFill>
                  <a:srgbClr val="FF0000"/>
                </a:solidFill>
                <a:latin typeface="Traditional Arabic" panose="02020603050405020304" pitchFamily="18" charset="-78"/>
                <a:cs typeface="Traditional Arabic" panose="02020603050405020304" pitchFamily="18" charset="-78"/>
              </a:rPr>
              <a:t> </a:t>
            </a:r>
            <a:r>
              <a:rPr lang="en-US" sz="4400" b="1" u="sng" dirty="0">
                <a:solidFill>
                  <a:srgbClr val="FF0000"/>
                </a:solidFill>
                <a:latin typeface="Traditional Arabic" panose="02020603050405020304" pitchFamily="18" charset="-78"/>
                <a:cs typeface="Traditional Arabic" panose="02020603050405020304" pitchFamily="18" charset="-78"/>
              </a:rPr>
              <a:t>Masahiko Tanaka</a:t>
            </a:r>
            <a:r>
              <a:rPr lang="ar-SA" sz="4400" b="1" u="sng" dirty="0">
                <a:solidFill>
                  <a:srgbClr val="FF0000"/>
                </a:solidFill>
                <a:latin typeface="Traditional Arabic" panose="02020603050405020304" pitchFamily="18" charset="-78"/>
                <a:cs typeface="Traditional Arabic" panose="02020603050405020304" pitchFamily="18" charset="-78"/>
              </a:rPr>
              <a:t> (2004)</a:t>
            </a:r>
            <a:r>
              <a:rPr lang="ar-SA" sz="4400" b="1" dirty="0">
                <a:latin typeface="Traditional Arabic" panose="02020603050405020304" pitchFamily="18" charset="-78"/>
                <a:cs typeface="Traditional Arabic" panose="02020603050405020304" pitchFamily="18" charset="-78"/>
              </a:rPr>
              <a:t> بين نوعين من الإدراك الحسي بالمسافة ، الأول هو المسافة أثناء الهجوم وهى المسافة التي يمكن منها أن يصل الهجوم للمنافس ، والثاني هو المسافة أثناء الدفاع وهى المحافظة على المسافة التي تفصل اللاعب عن المنافس بما يمكن اللاعب من أداء الدفاعات المناسبة ضد هجوم </a:t>
            </a:r>
            <a:r>
              <a:rPr lang="ar-SA" sz="4400" b="1" dirty="0" smtClean="0">
                <a:latin typeface="Traditional Arabic" panose="02020603050405020304" pitchFamily="18" charset="-78"/>
                <a:cs typeface="Traditional Arabic" panose="02020603050405020304" pitchFamily="18" charset="-78"/>
              </a:rPr>
              <a:t>الخصم.</a:t>
            </a:r>
            <a:endParaRPr lang="en-US" sz="4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3165515960"/>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2" name="Pensées 1"/>
          <p:cNvSpPr/>
          <p:nvPr/>
        </p:nvSpPr>
        <p:spPr>
          <a:xfrm>
            <a:off x="721217" y="759854"/>
            <a:ext cx="9865217" cy="4932608"/>
          </a:xfrm>
          <a:prstGeom prst="cloudCallou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7200" b="1">
                <a:solidFill>
                  <a:srgbClr val="FF0000"/>
                </a:solidFill>
                <a:latin typeface="Traditional Arabic" panose="02020603050405020304" pitchFamily="18" charset="-78"/>
                <a:cs typeface="Traditional Arabic" panose="02020603050405020304" pitchFamily="18" charset="-78"/>
              </a:rPr>
              <a:t>متطلّبات لاعب الكاراتيه</a:t>
            </a:r>
            <a:endParaRPr lang="en-US" sz="7200" b="1"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4033069058"/>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60608" y="31553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just"/>
            <a:r>
              <a:rPr lang="ar-SA" sz="5400" b="1" dirty="0" smtClean="0">
                <a:latin typeface="Traditional Arabic" panose="02020603050405020304" pitchFamily="18" charset="-78"/>
                <a:cs typeface="Traditional Arabic" panose="02020603050405020304" pitchFamily="18" charset="-78"/>
              </a:rPr>
              <a:t>هناك </a:t>
            </a:r>
            <a:r>
              <a:rPr lang="ar-SA" sz="5400" b="1" dirty="0">
                <a:latin typeface="Traditional Arabic" panose="02020603050405020304" pitchFamily="18" charset="-78"/>
                <a:cs typeface="Traditional Arabic" panose="02020603050405020304" pitchFamily="18" charset="-78"/>
              </a:rPr>
              <a:t>أسس فنية هامة جدا في الكاراتيه وهذه الأسس تؤدي مع أداء كل حركة أي أنها أسس يتم بها تطبيق مهارات اللعبة فمثلا ضربة أو </a:t>
            </a:r>
            <a:r>
              <a:rPr lang="ar-SA" sz="5400" b="1" dirty="0" err="1" smtClean="0">
                <a:latin typeface="Traditional Arabic" panose="02020603050405020304" pitchFamily="18" charset="-78"/>
                <a:cs typeface="Traditional Arabic" panose="02020603050405020304" pitchFamily="18" charset="-78"/>
              </a:rPr>
              <a:t>صدّة</a:t>
            </a:r>
            <a:r>
              <a:rPr lang="ar-SA" sz="5400" b="1" dirty="0" smtClean="0">
                <a:latin typeface="Traditional Arabic" panose="02020603050405020304" pitchFamily="18" charset="-78"/>
                <a:cs typeface="Traditional Arabic" panose="02020603050405020304" pitchFamily="18" charset="-78"/>
              </a:rPr>
              <a:t> </a:t>
            </a:r>
            <a:r>
              <a:rPr lang="ar-SA" sz="5400" b="1" dirty="0">
                <a:latin typeface="Traditional Arabic" panose="02020603050405020304" pitchFamily="18" charset="-78"/>
                <a:cs typeface="Traditional Arabic" panose="02020603050405020304" pitchFamily="18" charset="-78"/>
              </a:rPr>
              <a:t>يجب ان يكون لها أساس فني من شروط معينة في ذات الحركة نفسها يضاف إليها عدد من الأسس الواجبة مثل القوة والسرعة وغيرها من الأسس </a:t>
            </a:r>
            <a:r>
              <a:rPr lang="ar-SA" sz="5400" b="1" dirty="0" smtClean="0">
                <a:latin typeface="Traditional Arabic" panose="02020603050405020304" pitchFamily="18" charset="-78"/>
                <a:cs typeface="Traditional Arabic" panose="02020603050405020304" pitchFamily="18" charset="-78"/>
              </a:rPr>
              <a:t>التي نذكرها بالتفصيل:</a:t>
            </a:r>
            <a:endParaRPr lang="ar-SA" sz="5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2725714000"/>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3183" y="180303"/>
            <a:ext cx="11861442" cy="6503832"/>
          </a:xfrm>
          <a:blipFill>
            <a:blip r:embed="rId2"/>
            <a:tile tx="0" ty="0" sx="100000" sy="100000" flip="none" algn="tl"/>
          </a:blipFill>
        </p:spPr>
        <p:txBody>
          <a:bodyPr/>
          <a:lstStyle/>
          <a:p>
            <a:endParaRPr lang="ar-SA" dirty="0"/>
          </a:p>
        </p:txBody>
      </p:sp>
      <p:sp>
        <p:nvSpPr>
          <p:cNvPr id="4" name="Rectangle à coins arrondis 3"/>
          <p:cNvSpPr/>
          <p:nvPr/>
        </p:nvSpPr>
        <p:spPr>
          <a:xfrm>
            <a:off x="309093" y="321972"/>
            <a:ext cx="11526592" cy="623337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a:p>
        </p:txBody>
      </p:sp>
      <p:sp>
        <p:nvSpPr>
          <p:cNvPr id="2" name="Pensées 1"/>
          <p:cNvSpPr/>
          <p:nvPr/>
        </p:nvSpPr>
        <p:spPr>
          <a:xfrm>
            <a:off x="746975" y="721217"/>
            <a:ext cx="10509160" cy="4932608"/>
          </a:xfrm>
          <a:prstGeom prst="cloudCallou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5400" b="1" dirty="0" smtClean="0">
                <a:solidFill>
                  <a:srgbClr val="FF0000"/>
                </a:solidFill>
                <a:latin typeface="Traditional Arabic" panose="02020603050405020304" pitchFamily="18" charset="-78"/>
                <a:cs typeface="Traditional Arabic" panose="02020603050405020304" pitchFamily="18" charset="-78"/>
              </a:rPr>
              <a:t>1-المتطلبات </a:t>
            </a:r>
            <a:r>
              <a:rPr lang="ar-SA" sz="5400" b="1" dirty="0" err="1">
                <a:solidFill>
                  <a:srgbClr val="FF0000"/>
                </a:solidFill>
                <a:latin typeface="Traditional Arabic" panose="02020603050405020304" pitchFamily="18" charset="-78"/>
                <a:cs typeface="Traditional Arabic" panose="02020603050405020304" pitchFamily="18" charset="-78"/>
              </a:rPr>
              <a:t>المورفولوجية</a:t>
            </a:r>
            <a:r>
              <a:rPr lang="ar-SA" sz="5400" b="1" dirty="0">
                <a:solidFill>
                  <a:srgbClr val="FF0000"/>
                </a:solidFill>
                <a:latin typeface="Traditional Arabic" panose="02020603050405020304" pitchFamily="18" charset="-78"/>
                <a:cs typeface="Traditional Arabic" panose="02020603050405020304" pitchFamily="18" charset="-78"/>
              </a:rPr>
              <a:t> </a:t>
            </a:r>
            <a:r>
              <a:rPr lang="ar-SA" sz="5400" b="1" dirty="0" smtClean="0">
                <a:solidFill>
                  <a:srgbClr val="FF0000"/>
                </a:solidFill>
                <a:latin typeface="Traditional Arabic" panose="02020603050405020304" pitchFamily="18" charset="-78"/>
                <a:cs typeface="Traditional Arabic" panose="02020603050405020304" pitchFamily="18" charset="-78"/>
              </a:rPr>
              <a:t>والفسيولوجية</a:t>
            </a:r>
            <a:endParaRPr lang="ar-SA" sz="5400" b="1"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809003907"/>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1172</Words>
  <Application>Microsoft Office PowerPoint</Application>
  <PresentationFormat>Personnalisé</PresentationFormat>
  <Paragraphs>74</Paragraphs>
  <Slides>37</Slides>
  <Notes>0</Notes>
  <HiddenSlides>0</HiddenSlides>
  <MMClips>0</MMClips>
  <ScaleCrop>false</ScaleCrop>
  <HeadingPairs>
    <vt:vector size="4" baseType="variant">
      <vt:variant>
        <vt:lpstr>Thème</vt:lpstr>
      </vt:variant>
      <vt:variant>
        <vt:i4>1</vt:i4>
      </vt:variant>
      <vt:variant>
        <vt:lpstr>Titres des diapositives</vt:lpstr>
      </vt:variant>
      <vt:variant>
        <vt:i4>37</vt:i4>
      </vt:variant>
    </vt:vector>
  </HeadingPairs>
  <TitlesOfParts>
    <vt:vector size="3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 Ali</dc:creator>
  <cp:lastModifiedBy>ben ali</cp:lastModifiedBy>
  <cp:revision>93</cp:revision>
  <dcterms:created xsi:type="dcterms:W3CDTF">2017-02-20T10:01:10Z</dcterms:created>
  <dcterms:modified xsi:type="dcterms:W3CDTF">2018-10-01T16:10:43Z</dcterms:modified>
</cp:coreProperties>
</file>