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00B4757-45DC-4317-AB61-2223DC48CCFD}" type="datetimeFigureOut">
              <a:rPr lang="fr-FR" smtClean="0"/>
              <a:pPr/>
              <a:t>18/05/2010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DDEA2F-AB6E-4D8A-BCEC-8E66C84DC2C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0B4757-45DC-4317-AB61-2223DC48CCFD}" type="datetimeFigureOut">
              <a:rPr lang="fr-FR" smtClean="0"/>
              <a:pPr/>
              <a:t>18/05/2010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DDEA2F-AB6E-4D8A-BCEC-8E66C84DC2C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0B4757-45DC-4317-AB61-2223DC48CCFD}" type="datetimeFigureOut">
              <a:rPr lang="fr-FR" smtClean="0"/>
              <a:pPr/>
              <a:t>18/05/2010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DDEA2F-AB6E-4D8A-BCEC-8E66C84DC2C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0B4757-45DC-4317-AB61-2223DC48CCFD}" type="datetimeFigureOut">
              <a:rPr lang="fr-FR" smtClean="0"/>
              <a:pPr/>
              <a:t>18/05/2010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DDEA2F-AB6E-4D8A-BCEC-8E66C84DC2C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00B4757-45DC-4317-AB61-2223DC48CCFD}" type="datetimeFigureOut">
              <a:rPr lang="fr-FR" smtClean="0"/>
              <a:pPr/>
              <a:t>18/05/2010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DDEA2F-AB6E-4D8A-BCEC-8E66C84DC2C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00B4757-45DC-4317-AB61-2223DC48CCFD}" type="datetimeFigureOut">
              <a:rPr lang="fr-FR" smtClean="0"/>
              <a:pPr/>
              <a:t>18/05/2010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BDDEA2F-AB6E-4D8A-BCEC-8E66C84DC2C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00B4757-45DC-4317-AB61-2223DC48CCFD}" type="datetimeFigureOut">
              <a:rPr lang="fr-FR" smtClean="0"/>
              <a:pPr/>
              <a:t>18/05/2010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BDDEA2F-AB6E-4D8A-BCEC-8E66C84DC2C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00B4757-45DC-4317-AB61-2223DC48CCFD}" type="datetimeFigureOut">
              <a:rPr lang="fr-FR" smtClean="0"/>
              <a:pPr/>
              <a:t>18/05/2010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BDDEA2F-AB6E-4D8A-BCEC-8E66C84DC2C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00B4757-45DC-4317-AB61-2223DC48CCFD}" type="datetimeFigureOut">
              <a:rPr lang="fr-FR" smtClean="0"/>
              <a:pPr/>
              <a:t>18/05/2010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BDDEA2F-AB6E-4D8A-BCEC-8E66C84DC2C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00B4757-45DC-4317-AB61-2223DC48CCFD}" type="datetimeFigureOut">
              <a:rPr lang="fr-FR" smtClean="0"/>
              <a:pPr/>
              <a:t>18/05/2010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BDDEA2F-AB6E-4D8A-BCEC-8E66C84DC2C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00B4757-45DC-4317-AB61-2223DC48CCFD}" type="datetimeFigureOut">
              <a:rPr lang="fr-FR" smtClean="0"/>
              <a:pPr/>
              <a:t>18/05/2010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BDDEA2F-AB6E-4D8A-BCEC-8E66C84DC2C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0B4757-45DC-4317-AB61-2223DC48CCFD}" type="datetimeFigureOut">
              <a:rPr lang="fr-FR" smtClean="0"/>
              <a:pPr/>
              <a:t>18/05/2010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DDEA2F-AB6E-4D8A-BCEC-8E66C84DC2C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4000"/>
            <a:lum/>
          </a:blip>
          <a:srcRect/>
          <a:stretch>
            <a:fillRect t="-15000" b="-15000"/>
          </a:stretch>
        </a:blipFill>
        <a:effectLst/>
      </p:bgPr>
    </p:bg>
    <p:spTree>
      <p:nvGrpSpPr>
        <p:cNvPr id="1" name=""/>
        <p:cNvGrpSpPr/>
        <p:nvPr/>
      </p:nvGrpSpPr>
      <p:grpSpPr>
        <a:xfrm>
          <a:off x="0" y="0"/>
          <a:ext cx="0" cy="0"/>
          <a:chOff x="0" y="0"/>
          <a:chExt cx="0" cy="0"/>
        </a:xfrm>
      </p:grpSpPr>
      <p:sp>
        <p:nvSpPr>
          <p:cNvPr id="4" name="ZoneTexte 3"/>
          <p:cNvSpPr txBox="1"/>
          <p:nvPr/>
        </p:nvSpPr>
        <p:spPr>
          <a:xfrm>
            <a:off x="357158" y="357166"/>
            <a:ext cx="8429684" cy="1323439"/>
          </a:xfrm>
          <a:prstGeom prst="rect">
            <a:avLst/>
          </a:prstGeom>
          <a:no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algn="ctr"/>
            <a:r>
              <a:rPr lang="fr-FR" sz="2000" i="1" dirty="0">
                <a:latin typeface="Bookman Old Style" pitchFamily="18" charset="0"/>
              </a:rPr>
              <a:t>« Lire un texte comme texte littéraire, c’est s’attendre à ce que tout élément y fasse signe ».</a:t>
            </a:r>
            <a:endParaRPr lang="fr-FR" sz="2000" dirty="0">
              <a:latin typeface="Bookman Old Style" pitchFamily="18" charset="0"/>
            </a:endParaRPr>
          </a:p>
          <a:p>
            <a:pPr algn="ctr"/>
            <a:r>
              <a:rPr lang="fr-FR" sz="2000" i="1" dirty="0">
                <a:latin typeface="Bookman Old Style" pitchFamily="18" charset="0"/>
              </a:rPr>
              <a:t> </a:t>
            </a:r>
            <a:endParaRPr lang="fr-FR" sz="2000" dirty="0">
              <a:latin typeface="Bookman Old Style" pitchFamily="18" charset="0"/>
            </a:endParaRPr>
          </a:p>
          <a:p>
            <a:pPr algn="ctr"/>
            <a:r>
              <a:rPr lang="fr-FR" sz="2000" i="1" dirty="0">
                <a:latin typeface="Bookman Old Style" pitchFamily="18" charset="0"/>
              </a:rPr>
              <a:t>Thomas Aron</a:t>
            </a:r>
            <a:r>
              <a:rPr lang="fr-FR" sz="2000" i="1" dirty="0" smtClean="0">
                <a:latin typeface="Bookman Old Style" pitchFamily="18" charset="0"/>
              </a:rPr>
              <a:t>.</a:t>
            </a:r>
          </a:p>
        </p:txBody>
      </p:sp>
      <p:sp>
        <p:nvSpPr>
          <p:cNvPr id="5" name="ZoneTexte 4"/>
          <p:cNvSpPr txBox="1"/>
          <p:nvPr/>
        </p:nvSpPr>
        <p:spPr>
          <a:xfrm>
            <a:off x="2786050" y="3000372"/>
            <a:ext cx="3786214" cy="3170099"/>
          </a:xfrm>
          <a:prstGeom prst="rect">
            <a:avLst/>
          </a:prstGeom>
          <a:no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algn="just"/>
            <a:r>
              <a:rPr lang="fr-FR" sz="2000" dirty="0" smtClean="0">
                <a:latin typeface="Bookman Old Style" pitchFamily="18" charset="0"/>
              </a:rPr>
              <a:t>Un poème est comme une armoire magique ; chaque strophe est une porte, chaque vers est un tiroir et chaque tiroir dissimule une vie antérieur, un passé fleuri de secrets. Un poème est comme un coffret magique que seule la clé de la connaissance peut ouvrir.</a:t>
            </a:r>
            <a:endParaRPr lang="fr-FR" sz="2000" b="1" dirty="0">
              <a:latin typeface="Bookman Old Style"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l="-3000" r="-3000"/>
          </a:stretch>
        </a:blipFill>
        <a:effectLst/>
      </p:bgPr>
    </p:bg>
    <p:spTree>
      <p:nvGrpSpPr>
        <p:cNvPr id="1" name=""/>
        <p:cNvGrpSpPr/>
        <p:nvPr/>
      </p:nvGrpSpPr>
      <p:grpSpPr>
        <a:xfrm>
          <a:off x="0" y="0"/>
          <a:ext cx="0" cy="0"/>
          <a:chOff x="0" y="0"/>
          <a:chExt cx="0" cy="0"/>
        </a:xfrm>
      </p:grpSpPr>
      <p:sp>
        <p:nvSpPr>
          <p:cNvPr id="4" name="ZoneTexte 3"/>
          <p:cNvSpPr txBox="1"/>
          <p:nvPr/>
        </p:nvSpPr>
        <p:spPr>
          <a:xfrm>
            <a:off x="1785918" y="500042"/>
            <a:ext cx="5357850" cy="5755422"/>
          </a:xfrm>
          <a:prstGeom prst="rect">
            <a:avLst/>
          </a:prstGeom>
          <a:no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algn="ctr"/>
            <a:r>
              <a:rPr lang="fr-FR" sz="1600" b="1" dirty="0">
                <a:latin typeface="Bookman Old Style" pitchFamily="18" charset="0"/>
              </a:rPr>
              <a:t>ET LE VENT SOUFFLA DU NORD</a:t>
            </a:r>
            <a:endParaRPr lang="fr-FR" sz="1600" dirty="0">
              <a:latin typeface="Bookman Old Style" pitchFamily="18" charset="0"/>
            </a:endParaRPr>
          </a:p>
          <a:p>
            <a:r>
              <a:rPr lang="fr-FR" sz="1600" b="1" dirty="0">
                <a:latin typeface="Bookman Old Style" pitchFamily="18" charset="0"/>
              </a:rPr>
              <a:t> </a:t>
            </a:r>
            <a:endParaRPr lang="fr-FR" sz="1600" b="1" dirty="0" smtClean="0">
              <a:latin typeface="Bookman Old Style" pitchFamily="18" charset="0"/>
            </a:endParaRPr>
          </a:p>
          <a:p>
            <a:endParaRPr lang="fr-FR" sz="1600" dirty="0">
              <a:latin typeface="Bookman Old Style" pitchFamily="18" charset="0"/>
            </a:endParaRPr>
          </a:p>
          <a:p>
            <a:r>
              <a:rPr lang="fr-FR" sz="1600" dirty="0">
                <a:latin typeface="Bookman Old Style" pitchFamily="18" charset="0"/>
              </a:rPr>
              <a:t>Quand la lune enjambait l’horizon des sentinelles,</a:t>
            </a:r>
          </a:p>
          <a:p>
            <a:r>
              <a:rPr lang="fr-FR" sz="1600" dirty="0">
                <a:latin typeface="Bookman Old Style" pitchFamily="18" charset="0"/>
              </a:rPr>
              <a:t>J’allumais ma lanterne aux dimensions profondes,</a:t>
            </a:r>
          </a:p>
          <a:p>
            <a:r>
              <a:rPr lang="fr-FR" sz="1600" dirty="0">
                <a:latin typeface="Bookman Old Style" pitchFamily="18" charset="0"/>
              </a:rPr>
              <a:t>Je guettais des lettres nocturnes écrites au rimmel,</a:t>
            </a:r>
          </a:p>
          <a:p>
            <a:r>
              <a:rPr lang="fr-FR" sz="1600" dirty="0">
                <a:latin typeface="Bookman Old Style" pitchFamily="18" charset="0"/>
              </a:rPr>
              <a:t>Sur les  tendres voiles  d’une  colombe vagabonde.</a:t>
            </a:r>
          </a:p>
          <a:p>
            <a:r>
              <a:rPr lang="fr-FR" sz="1600" dirty="0">
                <a:latin typeface="Bookman Old Style" pitchFamily="18" charset="0"/>
              </a:rPr>
              <a:t>Je  scrutais  les  cieux  éternels,</a:t>
            </a:r>
          </a:p>
          <a:p>
            <a:r>
              <a:rPr lang="fr-FR" sz="1600" dirty="0">
                <a:latin typeface="Bookman Old Style" pitchFamily="18" charset="0"/>
              </a:rPr>
              <a:t>Des  arbres   à  deux  rameaux.</a:t>
            </a:r>
          </a:p>
          <a:p>
            <a:r>
              <a:rPr lang="fr-FR" sz="1600" dirty="0">
                <a:latin typeface="Bookman Old Style" pitchFamily="18" charset="0"/>
              </a:rPr>
              <a:t>Je fouillais des feuilles rebelles</a:t>
            </a:r>
          </a:p>
          <a:p>
            <a:r>
              <a:rPr lang="fr-FR" sz="1600" dirty="0">
                <a:latin typeface="Bookman Old Style" pitchFamily="18" charset="0"/>
              </a:rPr>
              <a:t>Caressant  des   flaques  d’eau.</a:t>
            </a:r>
          </a:p>
          <a:p>
            <a:r>
              <a:rPr lang="fr-FR" sz="1600" dirty="0">
                <a:latin typeface="Bookman Old Style" pitchFamily="18" charset="0"/>
              </a:rPr>
              <a:t>Au bout  du sentier  aux  mille terrifiantes épines,</a:t>
            </a:r>
          </a:p>
          <a:p>
            <a:r>
              <a:rPr lang="fr-FR" sz="1600" dirty="0">
                <a:latin typeface="Bookman Old Style" pitchFamily="18" charset="0"/>
              </a:rPr>
              <a:t>J’aperçus une lumière  fusant  du lac des remords,</a:t>
            </a:r>
          </a:p>
          <a:p>
            <a:r>
              <a:rPr lang="fr-FR" sz="1600" dirty="0">
                <a:latin typeface="Bookman Old Style" pitchFamily="18" charset="0"/>
              </a:rPr>
              <a:t>Transformant  les épines  en pierres aigue-marine,</a:t>
            </a:r>
          </a:p>
          <a:p>
            <a:r>
              <a:rPr lang="fr-FR" sz="1600" dirty="0">
                <a:latin typeface="Bookman Old Style" pitchFamily="18" charset="0"/>
              </a:rPr>
              <a:t>Un  frisson  transperça   mon  malheureux  corps,</a:t>
            </a:r>
          </a:p>
          <a:p>
            <a:pPr marL="2338388"/>
            <a:r>
              <a:rPr lang="fr-FR" sz="1600" dirty="0">
                <a:latin typeface="Bookman Old Style" pitchFamily="18" charset="0"/>
              </a:rPr>
              <a:t>Et le vent  souffla  du nord,</a:t>
            </a:r>
          </a:p>
          <a:p>
            <a:pPr marL="2338388"/>
            <a:r>
              <a:rPr lang="fr-FR" sz="1600" dirty="0">
                <a:latin typeface="Bookman Old Style" pitchFamily="18" charset="0"/>
              </a:rPr>
              <a:t>Si  doux et  si  merveilleux,</a:t>
            </a:r>
          </a:p>
          <a:p>
            <a:pPr marL="2338388"/>
            <a:r>
              <a:rPr lang="fr-FR" sz="1600" dirty="0">
                <a:latin typeface="Bookman Old Style" pitchFamily="18" charset="0"/>
              </a:rPr>
              <a:t>Si  fort  et tellement joyeux</a:t>
            </a:r>
          </a:p>
          <a:p>
            <a:pPr marL="2338388"/>
            <a:r>
              <a:rPr lang="fr-FR" sz="1600" dirty="0">
                <a:latin typeface="Bookman Old Style" pitchFamily="18" charset="0"/>
              </a:rPr>
              <a:t>Tel le soupire du réconfort.</a:t>
            </a:r>
          </a:p>
          <a:p>
            <a:r>
              <a:rPr lang="fr-FR" sz="1600" dirty="0">
                <a:latin typeface="Bookman Old Style" pitchFamily="18" charset="0"/>
              </a:rPr>
              <a:t>Je levai  mes yeux </a:t>
            </a:r>
            <a:r>
              <a:rPr lang="fr-FR" sz="1600" dirty="0" smtClean="0">
                <a:latin typeface="Bookman Old Style" pitchFamily="18" charset="0"/>
              </a:rPr>
              <a:t>vers les cieux  </a:t>
            </a:r>
            <a:r>
              <a:rPr lang="fr-FR" sz="1600" dirty="0">
                <a:latin typeface="Bookman Old Style" pitchFamily="18" charset="0"/>
              </a:rPr>
              <a:t>de ces royaumes,</a:t>
            </a:r>
          </a:p>
          <a:p>
            <a:r>
              <a:rPr lang="fr-FR" sz="1600" dirty="0">
                <a:latin typeface="Bookman Old Style" pitchFamily="18" charset="0"/>
              </a:rPr>
              <a:t>Les  étoiles  dispersaient </a:t>
            </a:r>
            <a:r>
              <a:rPr lang="fr-FR" sz="1600" dirty="0" smtClean="0">
                <a:latin typeface="Bookman Old Style" pitchFamily="18" charset="0"/>
              </a:rPr>
              <a:t>les nuages  </a:t>
            </a:r>
            <a:r>
              <a:rPr lang="fr-FR" sz="1600" dirty="0">
                <a:latin typeface="Bookman Old Style" pitchFamily="18" charset="0"/>
              </a:rPr>
              <a:t>telle une mie.</a:t>
            </a:r>
          </a:p>
          <a:p>
            <a:r>
              <a:rPr lang="fr-FR" sz="1600" dirty="0">
                <a:latin typeface="Bookman Old Style" pitchFamily="18" charset="0"/>
              </a:rPr>
              <a:t>J’entrouvris  </a:t>
            </a:r>
            <a:r>
              <a:rPr lang="fr-FR" sz="1600" dirty="0" smtClean="0">
                <a:latin typeface="Bookman Old Style" pitchFamily="18" charset="0"/>
              </a:rPr>
              <a:t>mes  </a:t>
            </a:r>
            <a:r>
              <a:rPr lang="fr-FR" sz="1600" dirty="0">
                <a:latin typeface="Bookman Old Style" pitchFamily="18" charset="0"/>
              </a:rPr>
              <a:t>mains,  et   dans  cette  baume,</a:t>
            </a:r>
          </a:p>
          <a:p>
            <a:r>
              <a:rPr lang="fr-FR" sz="1600" dirty="0">
                <a:latin typeface="Bookman Old Style" pitchFamily="18" charset="0"/>
              </a:rPr>
              <a:t>Je  vis </a:t>
            </a:r>
            <a:r>
              <a:rPr lang="fr-FR" sz="1600" dirty="0" smtClean="0">
                <a:latin typeface="Bookman Old Style" pitchFamily="18" charset="0"/>
              </a:rPr>
              <a:t> </a:t>
            </a:r>
            <a:r>
              <a:rPr lang="fr-FR" sz="1600" dirty="0">
                <a:latin typeface="Bookman Old Style" pitchFamily="18" charset="0"/>
              </a:rPr>
              <a:t>une  fée  de  nuit,  tendrement,  endormie</a:t>
            </a:r>
            <a:r>
              <a:rPr lang="fr-FR" sz="1600" dirty="0" smtClean="0">
                <a:latin typeface="Bookman Old Style" pitchFamily="18" charset="0"/>
              </a:rPr>
              <a:t>.</a:t>
            </a:r>
            <a:endParaRPr lang="fr-FR" sz="1600" dirty="0">
              <a:latin typeface="Bookman Old Style"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5000"/>
            <a:lum/>
          </a:blip>
          <a:srcRect/>
          <a:stretch>
            <a:fillRect/>
          </a:stretch>
        </a:blipFill>
        <a:effectLst/>
      </p:bgPr>
    </p:bg>
    <p:spTree>
      <p:nvGrpSpPr>
        <p:cNvPr id="1" name=""/>
        <p:cNvGrpSpPr/>
        <p:nvPr/>
      </p:nvGrpSpPr>
      <p:grpSpPr>
        <a:xfrm>
          <a:off x="0" y="0"/>
          <a:ext cx="0" cy="0"/>
          <a:chOff x="0" y="0"/>
          <a:chExt cx="0" cy="0"/>
        </a:xfrm>
      </p:grpSpPr>
      <p:sp>
        <p:nvSpPr>
          <p:cNvPr id="4" name="ZoneTexte 3"/>
          <p:cNvSpPr txBox="1"/>
          <p:nvPr/>
        </p:nvSpPr>
        <p:spPr>
          <a:xfrm>
            <a:off x="2571736" y="571480"/>
            <a:ext cx="3857652" cy="5509200"/>
          </a:xfrm>
          <a:prstGeom prst="rect">
            <a:avLst/>
          </a:prstGeom>
          <a:no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algn="ctr"/>
            <a:r>
              <a:rPr lang="fr-FR" sz="1600" b="1" dirty="0">
                <a:latin typeface="Bookman Old Style" pitchFamily="18" charset="0"/>
              </a:rPr>
              <a:t>L’HERBE </a:t>
            </a:r>
            <a:r>
              <a:rPr lang="fr-FR" sz="1600" b="1" dirty="0" smtClean="0">
                <a:latin typeface="Bookman Old Style" pitchFamily="18" charset="0"/>
              </a:rPr>
              <a:t>ROSE</a:t>
            </a:r>
          </a:p>
          <a:p>
            <a:pPr algn="ctr"/>
            <a:endParaRPr lang="fr-FR" sz="1600" b="1" dirty="0">
              <a:latin typeface="Bookman Old Style" pitchFamily="18" charset="0"/>
            </a:endParaRPr>
          </a:p>
          <a:p>
            <a:pPr algn="ctr"/>
            <a:r>
              <a:rPr lang="fr-FR" sz="1600" b="1" dirty="0">
                <a:latin typeface="Bookman Old Style" pitchFamily="18" charset="0"/>
              </a:rPr>
              <a:t> </a:t>
            </a:r>
          </a:p>
          <a:p>
            <a:pPr algn="ctr"/>
            <a:r>
              <a:rPr lang="fr-FR" sz="1600" dirty="0">
                <a:latin typeface="Bookman Old Style" pitchFamily="18" charset="0"/>
              </a:rPr>
              <a:t>Telle une poupée opaline, </a:t>
            </a:r>
            <a:br>
              <a:rPr lang="fr-FR" sz="1600" dirty="0">
                <a:latin typeface="Bookman Old Style" pitchFamily="18" charset="0"/>
              </a:rPr>
            </a:br>
            <a:r>
              <a:rPr lang="fr-FR" sz="1600" dirty="0">
                <a:latin typeface="Bookman Old Style" pitchFamily="18" charset="0"/>
              </a:rPr>
              <a:t>Sous sa couverture nocturne, </a:t>
            </a:r>
            <a:br>
              <a:rPr lang="fr-FR" sz="1600" dirty="0">
                <a:latin typeface="Bookman Old Style" pitchFamily="18" charset="0"/>
              </a:rPr>
            </a:br>
            <a:r>
              <a:rPr lang="fr-FR" sz="1600" dirty="0">
                <a:latin typeface="Bookman Old Style" pitchFamily="18" charset="0"/>
              </a:rPr>
              <a:t>Et sa lugubre Crinoline.</a:t>
            </a:r>
            <a:br>
              <a:rPr lang="fr-FR" sz="1600" dirty="0">
                <a:latin typeface="Bookman Old Style" pitchFamily="18" charset="0"/>
              </a:rPr>
            </a:br>
            <a:r>
              <a:rPr lang="fr-FR" sz="1600" dirty="0">
                <a:latin typeface="Bookman Old Style" pitchFamily="18" charset="0"/>
              </a:rPr>
              <a:t/>
            </a:r>
            <a:br>
              <a:rPr lang="fr-FR" sz="1600" dirty="0">
                <a:latin typeface="Bookman Old Style" pitchFamily="18" charset="0"/>
              </a:rPr>
            </a:br>
            <a:r>
              <a:rPr lang="fr-FR" sz="1600" dirty="0">
                <a:latin typeface="Bookman Old Style" pitchFamily="18" charset="0"/>
              </a:rPr>
              <a:t>Telle une apparition Diurne, </a:t>
            </a:r>
            <a:br>
              <a:rPr lang="fr-FR" sz="1600" dirty="0">
                <a:latin typeface="Bookman Old Style" pitchFamily="18" charset="0"/>
              </a:rPr>
            </a:br>
            <a:r>
              <a:rPr lang="fr-FR" sz="1600" dirty="0">
                <a:latin typeface="Bookman Old Style" pitchFamily="18" charset="0"/>
              </a:rPr>
              <a:t>Rayonnante beauté divine, </a:t>
            </a:r>
            <a:br>
              <a:rPr lang="fr-FR" sz="1600" dirty="0">
                <a:latin typeface="Bookman Old Style" pitchFamily="18" charset="0"/>
              </a:rPr>
            </a:br>
            <a:r>
              <a:rPr lang="fr-FR" sz="1600" dirty="0">
                <a:latin typeface="Bookman Old Style" pitchFamily="18" charset="0"/>
              </a:rPr>
              <a:t>Ornée d’un sourire taciturne.</a:t>
            </a:r>
            <a:br>
              <a:rPr lang="fr-FR" sz="1600" dirty="0">
                <a:latin typeface="Bookman Old Style" pitchFamily="18" charset="0"/>
              </a:rPr>
            </a:br>
            <a:r>
              <a:rPr lang="fr-FR" sz="1600" dirty="0">
                <a:latin typeface="Bookman Old Style" pitchFamily="18" charset="0"/>
              </a:rPr>
              <a:t/>
            </a:r>
            <a:br>
              <a:rPr lang="fr-FR" sz="1600" dirty="0">
                <a:latin typeface="Bookman Old Style" pitchFamily="18" charset="0"/>
              </a:rPr>
            </a:br>
            <a:r>
              <a:rPr lang="fr-FR" sz="1600" dirty="0">
                <a:latin typeface="Bookman Old Style" pitchFamily="18" charset="0"/>
              </a:rPr>
              <a:t>Telle une fleur sous l’emprise, </a:t>
            </a:r>
            <a:br>
              <a:rPr lang="fr-FR" sz="1600" dirty="0">
                <a:latin typeface="Bookman Old Style" pitchFamily="18" charset="0"/>
              </a:rPr>
            </a:br>
            <a:r>
              <a:rPr lang="fr-FR" sz="1600" dirty="0">
                <a:latin typeface="Bookman Old Style" pitchFamily="18" charset="0"/>
              </a:rPr>
              <a:t>Sous les caresses câlines, </a:t>
            </a:r>
            <a:br>
              <a:rPr lang="fr-FR" sz="1600" dirty="0">
                <a:latin typeface="Bookman Old Style" pitchFamily="18" charset="0"/>
              </a:rPr>
            </a:br>
            <a:r>
              <a:rPr lang="fr-FR" sz="1600" dirty="0">
                <a:latin typeface="Bookman Old Style" pitchFamily="18" charset="0"/>
              </a:rPr>
              <a:t>Des doigts matinaux de la brise.</a:t>
            </a:r>
            <a:br>
              <a:rPr lang="fr-FR" sz="1600" dirty="0">
                <a:latin typeface="Bookman Old Style" pitchFamily="18" charset="0"/>
              </a:rPr>
            </a:br>
            <a:r>
              <a:rPr lang="fr-FR" sz="1600" dirty="0">
                <a:latin typeface="Bookman Old Style" pitchFamily="18" charset="0"/>
              </a:rPr>
              <a:t/>
            </a:r>
            <a:br>
              <a:rPr lang="fr-FR" sz="1600" dirty="0">
                <a:latin typeface="Bookman Old Style" pitchFamily="18" charset="0"/>
              </a:rPr>
            </a:br>
            <a:r>
              <a:rPr lang="fr-FR" sz="1600" dirty="0">
                <a:latin typeface="Bookman Old Style" pitchFamily="18" charset="0"/>
              </a:rPr>
              <a:t>Telle une nuée de printemps, </a:t>
            </a:r>
            <a:br>
              <a:rPr lang="fr-FR" sz="1600" dirty="0">
                <a:latin typeface="Bookman Old Style" pitchFamily="18" charset="0"/>
              </a:rPr>
            </a:br>
            <a:r>
              <a:rPr lang="fr-FR" sz="1600" dirty="0">
                <a:latin typeface="Bookman Old Style" pitchFamily="18" charset="0"/>
              </a:rPr>
              <a:t>Elle a croisé sauvagement</a:t>
            </a:r>
            <a:br>
              <a:rPr lang="fr-FR" sz="1600" dirty="0">
                <a:latin typeface="Bookman Old Style" pitchFamily="18" charset="0"/>
              </a:rPr>
            </a:br>
            <a:r>
              <a:rPr lang="fr-FR" sz="1600" dirty="0">
                <a:latin typeface="Bookman Old Style" pitchFamily="18" charset="0"/>
              </a:rPr>
              <a:t>Le sentier du tendre vent.</a:t>
            </a:r>
            <a:br>
              <a:rPr lang="fr-FR" sz="1600" dirty="0">
                <a:latin typeface="Bookman Old Style" pitchFamily="18" charset="0"/>
              </a:rPr>
            </a:br>
            <a:r>
              <a:rPr lang="fr-FR" sz="1600" dirty="0">
                <a:latin typeface="Bookman Old Style" pitchFamily="18" charset="0"/>
              </a:rPr>
              <a:t/>
            </a:r>
            <a:br>
              <a:rPr lang="fr-FR" sz="1600" dirty="0">
                <a:latin typeface="Bookman Old Style" pitchFamily="18" charset="0"/>
              </a:rPr>
            </a:br>
            <a:r>
              <a:rPr lang="fr-FR" sz="1600" dirty="0">
                <a:latin typeface="Bookman Old Style" pitchFamily="18" charset="0"/>
              </a:rPr>
              <a:t>Un instant morose, </a:t>
            </a:r>
            <a:br>
              <a:rPr lang="fr-FR" sz="1600" dirty="0">
                <a:latin typeface="Bookman Old Style" pitchFamily="18" charset="0"/>
              </a:rPr>
            </a:br>
            <a:r>
              <a:rPr lang="fr-FR" sz="1600" dirty="0">
                <a:latin typeface="Bookman Old Style" pitchFamily="18" charset="0"/>
              </a:rPr>
              <a:t>Elle marchait tendrement</a:t>
            </a:r>
            <a:br>
              <a:rPr lang="fr-FR" sz="1600" dirty="0">
                <a:latin typeface="Bookman Old Style" pitchFamily="18" charset="0"/>
              </a:rPr>
            </a:br>
            <a:r>
              <a:rPr lang="fr-FR" sz="1600" dirty="0">
                <a:latin typeface="Bookman Old Style" pitchFamily="18" charset="0"/>
              </a:rPr>
              <a:t>Sur l’herbe rose</a:t>
            </a:r>
            <a:r>
              <a:rPr lang="fr-FR" sz="1600" dirty="0" smtClean="0">
                <a:latin typeface="Bookman Old Style" pitchFamily="18" charset="0"/>
              </a:rPr>
              <a:t>.</a:t>
            </a:r>
            <a:endParaRPr lang="fr-FR" sz="1600" dirty="0">
              <a:latin typeface="Bookman Old Styl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 name="Image 9" descr="lumiere.jpg"/>
          <p:cNvPicPr>
            <a:picLocks noChangeAspect="1"/>
          </p:cNvPicPr>
          <p:nvPr/>
        </p:nvPicPr>
        <p:blipFill>
          <a:blip r:embed="rId2"/>
          <a:stretch>
            <a:fillRect/>
          </a:stretch>
        </p:blipFill>
        <p:spPr>
          <a:xfrm>
            <a:off x="6580930" y="0"/>
            <a:ext cx="2563070" cy="5500702"/>
          </a:xfrm>
          <a:prstGeom prst="rect">
            <a:avLst/>
          </a:prstGeom>
        </p:spPr>
      </p:pic>
      <p:sp>
        <p:nvSpPr>
          <p:cNvPr id="4" name="ZoneTexte 3"/>
          <p:cNvSpPr txBox="1"/>
          <p:nvPr/>
        </p:nvSpPr>
        <p:spPr>
          <a:xfrm>
            <a:off x="4000496" y="5689603"/>
            <a:ext cx="5143536" cy="954107"/>
          </a:xfrm>
          <a:prstGeom prst="rect">
            <a:avLst/>
          </a:prstGeom>
          <a:noFill/>
        </p:spPr>
        <p:txBody>
          <a:bodyPr wrap="square" rtlCol="0">
            <a:spAutoFit/>
          </a:bodyPr>
          <a:lstStyle/>
          <a:p>
            <a:r>
              <a:rPr lang="fr-FR" sz="1400" dirty="0" smtClean="0">
                <a:solidFill>
                  <a:schemeClr val="bg1"/>
                </a:solidFill>
                <a:latin typeface="Bookman Old Style" pitchFamily="18" charset="0"/>
              </a:rPr>
              <a:t>Et </a:t>
            </a:r>
            <a:r>
              <a:rPr lang="fr-FR" sz="1400" dirty="0">
                <a:solidFill>
                  <a:schemeClr val="bg1"/>
                </a:solidFill>
                <a:latin typeface="Bookman Old Style" pitchFamily="18" charset="0"/>
              </a:rPr>
              <a:t>je cède, je cède à la magie de tes cillements,</a:t>
            </a:r>
          </a:p>
          <a:p>
            <a:r>
              <a:rPr lang="fr-FR" sz="1400" dirty="0">
                <a:solidFill>
                  <a:schemeClr val="bg1"/>
                </a:solidFill>
                <a:latin typeface="Bookman Old Style" pitchFamily="18" charset="0"/>
              </a:rPr>
              <a:t>Et je me fais prisonnier de tes prunelles.</a:t>
            </a:r>
          </a:p>
          <a:p>
            <a:r>
              <a:rPr lang="fr-FR" sz="1400" dirty="0">
                <a:solidFill>
                  <a:schemeClr val="bg1"/>
                </a:solidFill>
                <a:latin typeface="Bookman Old Style" pitchFamily="18" charset="0"/>
              </a:rPr>
              <a:t>Et sur les murs de ton univers, avec mon sang,</a:t>
            </a:r>
          </a:p>
          <a:p>
            <a:r>
              <a:rPr lang="fr-FR" sz="1400" dirty="0">
                <a:solidFill>
                  <a:schemeClr val="bg1"/>
                </a:solidFill>
                <a:latin typeface="Bookman Old Style" pitchFamily="18" charset="0"/>
              </a:rPr>
              <a:t>Je peints des poèmes et des hirondelles</a:t>
            </a:r>
            <a:r>
              <a:rPr lang="fr-FR" sz="1400" dirty="0" smtClean="0">
                <a:solidFill>
                  <a:schemeClr val="bg1"/>
                </a:solidFill>
                <a:latin typeface="Bookman Old Style" pitchFamily="18" charset="0"/>
              </a:rPr>
              <a:t>.</a:t>
            </a:r>
            <a:endParaRPr lang="fr-FR" sz="1400" dirty="0">
              <a:solidFill>
                <a:schemeClr val="bg1"/>
              </a:solidFill>
              <a:latin typeface="Bookman Old Style" pitchFamily="18" charset="0"/>
            </a:endParaRPr>
          </a:p>
        </p:txBody>
      </p:sp>
      <p:sp>
        <p:nvSpPr>
          <p:cNvPr id="3" name="ZoneTexte 2"/>
          <p:cNvSpPr txBox="1"/>
          <p:nvPr/>
        </p:nvSpPr>
        <p:spPr>
          <a:xfrm>
            <a:off x="357158" y="71414"/>
            <a:ext cx="2786082" cy="338554"/>
          </a:xfrm>
          <a:prstGeom prst="rect">
            <a:avLst/>
          </a:prstGeom>
          <a:noFill/>
        </p:spPr>
        <p:txBody>
          <a:bodyPr wrap="square" rtlCol="0">
            <a:spAutoFit/>
          </a:bodyPr>
          <a:lstStyle/>
          <a:p>
            <a:r>
              <a:rPr lang="fr-FR" sz="1600" b="1" dirty="0" smtClean="0">
                <a:solidFill>
                  <a:schemeClr val="bg1"/>
                </a:solidFill>
                <a:latin typeface="Bookman Old Style" pitchFamily="18" charset="0"/>
              </a:rPr>
              <a:t>UNE LUMIÈRE SACRÉE</a:t>
            </a:r>
            <a:endParaRPr lang="fr-FR" sz="1600" dirty="0">
              <a:solidFill>
                <a:schemeClr val="bg1"/>
              </a:solidFill>
              <a:latin typeface="Bookman Old Style" pitchFamily="18" charset="0"/>
            </a:endParaRPr>
          </a:p>
        </p:txBody>
      </p:sp>
      <p:sp>
        <p:nvSpPr>
          <p:cNvPr id="5" name="ZoneTexte 4"/>
          <p:cNvSpPr txBox="1"/>
          <p:nvPr/>
        </p:nvSpPr>
        <p:spPr>
          <a:xfrm>
            <a:off x="285720" y="428604"/>
            <a:ext cx="5000660" cy="954107"/>
          </a:xfrm>
          <a:prstGeom prst="rect">
            <a:avLst/>
          </a:prstGeom>
          <a:noFill/>
        </p:spPr>
        <p:txBody>
          <a:bodyPr wrap="square" rtlCol="0">
            <a:spAutoFit/>
          </a:bodyPr>
          <a:lstStyle/>
          <a:p>
            <a:r>
              <a:rPr lang="fr-FR" sz="1400" dirty="0" smtClean="0">
                <a:solidFill>
                  <a:schemeClr val="bg1"/>
                </a:solidFill>
                <a:latin typeface="Bookman Old Style" pitchFamily="18" charset="0"/>
              </a:rPr>
              <a:t>L’éternelle cigale prit son violon de porphyre,</a:t>
            </a:r>
          </a:p>
          <a:p>
            <a:r>
              <a:rPr lang="fr-FR" sz="1400" dirty="0" smtClean="0">
                <a:solidFill>
                  <a:schemeClr val="bg1"/>
                </a:solidFill>
                <a:latin typeface="Bookman Old Style" pitchFamily="18" charset="0"/>
              </a:rPr>
              <a:t>Dansa et chanta l’hymne de la sombre forêt.</a:t>
            </a:r>
          </a:p>
          <a:p>
            <a:r>
              <a:rPr lang="fr-FR" sz="1400" dirty="0" smtClean="0">
                <a:solidFill>
                  <a:schemeClr val="bg1"/>
                </a:solidFill>
                <a:latin typeface="Bookman Old Style" pitchFamily="18" charset="0"/>
              </a:rPr>
              <a:t>Ses notes voyagèrent avec le tendre zéphyr,</a:t>
            </a:r>
          </a:p>
          <a:p>
            <a:r>
              <a:rPr lang="fr-FR" sz="1400" dirty="0" smtClean="0">
                <a:solidFill>
                  <a:schemeClr val="bg1"/>
                </a:solidFill>
                <a:latin typeface="Bookman Old Style" pitchFamily="18" charset="0"/>
              </a:rPr>
              <a:t>Et sur sa mélodie, entre deux rameaux cuivrés,</a:t>
            </a:r>
            <a:endParaRPr lang="fr-FR" sz="1400" dirty="0">
              <a:solidFill>
                <a:schemeClr val="bg1"/>
              </a:solidFill>
            </a:endParaRPr>
          </a:p>
        </p:txBody>
      </p:sp>
      <p:sp>
        <p:nvSpPr>
          <p:cNvPr id="6" name="ZoneTexte 5"/>
          <p:cNvSpPr txBox="1"/>
          <p:nvPr/>
        </p:nvSpPr>
        <p:spPr>
          <a:xfrm>
            <a:off x="1000100" y="1474761"/>
            <a:ext cx="4714908" cy="954107"/>
          </a:xfrm>
          <a:prstGeom prst="rect">
            <a:avLst/>
          </a:prstGeom>
          <a:noFill/>
        </p:spPr>
        <p:txBody>
          <a:bodyPr wrap="square" rtlCol="0">
            <a:spAutoFit/>
          </a:bodyPr>
          <a:lstStyle/>
          <a:p>
            <a:r>
              <a:rPr lang="fr-FR" sz="1400" dirty="0" smtClean="0">
                <a:solidFill>
                  <a:schemeClr val="bg1"/>
                </a:solidFill>
                <a:latin typeface="Bookman Old Style" pitchFamily="18" charset="0"/>
              </a:rPr>
              <a:t>Une fleur s’ouvrit et un papillon s’envola ;</a:t>
            </a:r>
          </a:p>
          <a:p>
            <a:r>
              <a:rPr lang="fr-FR" sz="1400" dirty="0" smtClean="0">
                <a:solidFill>
                  <a:schemeClr val="bg1"/>
                </a:solidFill>
                <a:latin typeface="Bookman Old Style" pitchFamily="18" charset="0"/>
              </a:rPr>
              <a:t>La misérable chrysalide a pris des couleurs.</a:t>
            </a:r>
          </a:p>
          <a:p>
            <a:r>
              <a:rPr lang="fr-FR" sz="1400" dirty="0" smtClean="0">
                <a:solidFill>
                  <a:schemeClr val="bg1"/>
                </a:solidFill>
                <a:latin typeface="Bookman Old Style" pitchFamily="18" charset="0"/>
              </a:rPr>
              <a:t>Derrière elle, en s’éloignant du magnolia,</a:t>
            </a:r>
          </a:p>
          <a:p>
            <a:r>
              <a:rPr lang="fr-FR" sz="1400" dirty="0" smtClean="0">
                <a:solidFill>
                  <a:schemeClr val="bg1"/>
                </a:solidFill>
                <a:latin typeface="Bookman Old Style" pitchFamily="18" charset="0"/>
              </a:rPr>
              <a:t>Elle laissa des souvenirs et des douleurs.</a:t>
            </a:r>
            <a:endParaRPr lang="fr-FR" sz="1400" dirty="0">
              <a:solidFill>
                <a:schemeClr val="bg1"/>
              </a:solidFill>
            </a:endParaRPr>
          </a:p>
        </p:txBody>
      </p:sp>
      <p:sp>
        <p:nvSpPr>
          <p:cNvPr id="7" name="ZoneTexte 6"/>
          <p:cNvSpPr txBox="1"/>
          <p:nvPr/>
        </p:nvSpPr>
        <p:spPr>
          <a:xfrm>
            <a:off x="1714480" y="2566096"/>
            <a:ext cx="4786346" cy="954107"/>
          </a:xfrm>
          <a:prstGeom prst="rect">
            <a:avLst/>
          </a:prstGeom>
          <a:noFill/>
        </p:spPr>
        <p:txBody>
          <a:bodyPr wrap="square" rtlCol="0">
            <a:spAutoFit/>
          </a:bodyPr>
          <a:lstStyle/>
          <a:p>
            <a:r>
              <a:rPr lang="fr-FR" sz="1400" dirty="0" smtClean="0">
                <a:solidFill>
                  <a:schemeClr val="bg1"/>
                </a:solidFill>
                <a:latin typeface="Bookman Old Style" pitchFamily="18" charset="0"/>
              </a:rPr>
              <a:t>« Qu'elle vive ! », crièrent mille fourmis,</a:t>
            </a:r>
          </a:p>
          <a:p>
            <a:r>
              <a:rPr lang="fr-FR" sz="1400" dirty="0" smtClean="0">
                <a:solidFill>
                  <a:schemeClr val="bg1"/>
                </a:solidFill>
                <a:latin typeface="Bookman Old Style" pitchFamily="18" charset="0"/>
              </a:rPr>
              <a:t>« Qu’elle vive en paix et enchante </a:t>
            </a:r>
            <a:r>
              <a:rPr lang="fr-FR" sz="1400" i="1" dirty="0" smtClean="0">
                <a:solidFill>
                  <a:schemeClr val="bg1"/>
                </a:solidFill>
                <a:latin typeface="Bookman Old Style" pitchFamily="18" charset="0"/>
              </a:rPr>
              <a:t>Mirabilia</a:t>
            </a:r>
            <a:r>
              <a:rPr lang="fr-FR" sz="1400" dirty="0" smtClean="0">
                <a:solidFill>
                  <a:schemeClr val="bg1"/>
                </a:solidFill>
                <a:latin typeface="Bookman Old Style" pitchFamily="18" charset="0"/>
              </a:rPr>
              <a:t> ;</a:t>
            </a:r>
          </a:p>
          <a:p>
            <a:r>
              <a:rPr lang="fr-FR" sz="1400" dirty="0" smtClean="0">
                <a:solidFill>
                  <a:schemeClr val="bg1"/>
                </a:solidFill>
                <a:latin typeface="Bookman Old Style" pitchFamily="18" charset="0"/>
              </a:rPr>
              <a:t>La sombre forêt aux mille mirabilis fleuris »,</a:t>
            </a:r>
          </a:p>
          <a:p>
            <a:r>
              <a:rPr lang="fr-FR" sz="1400" dirty="0" smtClean="0">
                <a:solidFill>
                  <a:schemeClr val="bg1"/>
                </a:solidFill>
                <a:latin typeface="Bookman Old Style" pitchFamily="18" charset="0"/>
              </a:rPr>
              <a:t>« Quelle vive ! », crièrent mille fourmis,</a:t>
            </a:r>
            <a:endParaRPr lang="fr-FR" sz="1400" dirty="0">
              <a:solidFill>
                <a:schemeClr val="bg1"/>
              </a:solidFill>
            </a:endParaRPr>
          </a:p>
        </p:txBody>
      </p:sp>
      <p:sp>
        <p:nvSpPr>
          <p:cNvPr id="8" name="ZoneTexte 7"/>
          <p:cNvSpPr txBox="1"/>
          <p:nvPr/>
        </p:nvSpPr>
        <p:spPr>
          <a:xfrm>
            <a:off x="2571736" y="3617901"/>
            <a:ext cx="4714908" cy="954107"/>
          </a:xfrm>
          <a:prstGeom prst="rect">
            <a:avLst/>
          </a:prstGeom>
          <a:noFill/>
        </p:spPr>
        <p:txBody>
          <a:bodyPr wrap="square" rtlCol="0">
            <a:spAutoFit/>
          </a:bodyPr>
          <a:lstStyle/>
          <a:p>
            <a:r>
              <a:rPr lang="fr-FR" sz="1400" dirty="0" smtClean="0">
                <a:solidFill>
                  <a:schemeClr val="bg1"/>
                </a:solidFill>
                <a:latin typeface="Bookman Old Style" pitchFamily="18" charset="0"/>
              </a:rPr>
              <a:t>Et clamèrent sont prénom, à voix fière, </a:t>
            </a:r>
          </a:p>
          <a:p>
            <a:r>
              <a:rPr lang="fr-FR" sz="1400" dirty="0" smtClean="0">
                <a:solidFill>
                  <a:schemeClr val="bg1"/>
                </a:solidFill>
                <a:latin typeface="Bookman Old Style" pitchFamily="18" charset="0"/>
              </a:rPr>
              <a:t>Commençant par une consonne inexistante ;</a:t>
            </a:r>
          </a:p>
          <a:p>
            <a:r>
              <a:rPr lang="fr-FR" sz="1400" dirty="0" smtClean="0">
                <a:solidFill>
                  <a:schemeClr val="bg1"/>
                </a:solidFill>
                <a:latin typeface="Bookman Old Style" pitchFamily="18" charset="0"/>
              </a:rPr>
              <a:t>Un son qui aurait pu émerveiller Molière,</a:t>
            </a:r>
          </a:p>
          <a:p>
            <a:r>
              <a:rPr lang="fr-FR" sz="1400" dirty="0" smtClean="0">
                <a:solidFill>
                  <a:schemeClr val="bg1"/>
                </a:solidFill>
                <a:latin typeface="Bookman Old Style" pitchFamily="18" charset="0"/>
              </a:rPr>
              <a:t>Et inquiéter les loups et toute bête errante.</a:t>
            </a:r>
            <a:endParaRPr lang="fr-FR" sz="1400" dirty="0">
              <a:solidFill>
                <a:schemeClr val="bg1"/>
              </a:solidFill>
            </a:endParaRPr>
          </a:p>
        </p:txBody>
      </p:sp>
      <p:sp>
        <p:nvSpPr>
          <p:cNvPr id="9" name="ZoneTexte 8"/>
          <p:cNvSpPr txBox="1"/>
          <p:nvPr/>
        </p:nvSpPr>
        <p:spPr>
          <a:xfrm>
            <a:off x="3286116" y="4618033"/>
            <a:ext cx="4786346" cy="954107"/>
          </a:xfrm>
          <a:prstGeom prst="rect">
            <a:avLst/>
          </a:prstGeom>
          <a:noFill/>
        </p:spPr>
        <p:txBody>
          <a:bodyPr wrap="square" rtlCol="0">
            <a:spAutoFit/>
          </a:bodyPr>
          <a:lstStyle/>
          <a:p>
            <a:r>
              <a:rPr lang="fr-FR" sz="1400" dirty="0" smtClean="0">
                <a:solidFill>
                  <a:schemeClr val="bg1"/>
                </a:solidFill>
                <a:latin typeface="Bookman Old Style" pitchFamily="18" charset="0"/>
              </a:rPr>
              <a:t>Oh ! Troisième lumière du trône sacré,</a:t>
            </a:r>
          </a:p>
          <a:p>
            <a:r>
              <a:rPr lang="fr-FR" sz="1400" dirty="0" smtClean="0">
                <a:solidFill>
                  <a:schemeClr val="bg1"/>
                </a:solidFill>
                <a:latin typeface="Bookman Old Style" pitchFamily="18" charset="0"/>
              </a:rPr>
              <a:t>J’ai vu les mirmillons combattre les rétiaires,</a:t>
            </a:r>
          </a:p>
          <a:p>
            <a:r>
              <a:rPr lang="fr-FR" sz="1400" dirty="0" smtClean="0">
                <a:solidFill>
                  <a:schemeClr val="bg1"/>
                </a:solidFill>
                <a:latin typeface="Bookman Old Style" pitchFamily="18" charset="0"/>
              </a:rPr>
              <a:t>Mais devant le spectacle de ta somptuosité,</a:t>
            </a:r>
          </a:p>
          <a:p>
            <a:r>
              <a:rPr lang="fr-FR" sz="1400" dirty="0" smtClean="0">
                <a:solidFill>
                  <a:schemeClr val="bg1"/>
                </a:solidFill>
                <a:latin typeface="Bookman Old Style" pitchFamily="18" charset="0"/>
              </a:rPr>
              <a:t>Je perds mes mots, mes vers et mes airs,</a:t>
            </a:r>
            <a:endParaRPr lang="fr-FR" sz="14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 name="Image 9" descr="lune.jpg"/>
          <p:cNvPicPr>
            <a:picLocks noChangeAspect="1"/>
          </p:cNvPicPr>
          <p:nvPr/>
        </p:nvPicPr>
        <p:blipFill>
          <a:blip r:embed="rId2"/>
          <a:stretch>
            <a:fillRect/>
          </a:stretch>
        </p:blipFill>
        <p:spPr>
          <a:xfrm flipH="1">
            <a:off x="0" y="0"/>
            <a:ext cx="4572000" cy="4572000"/>
          </a:xfrm>
          <a:prstGeom prst="rect">
            <a:avLst/>
          </a:prstGeom>
        </p:spPr>
      </p:pic>
      <p:sp>
        <p:nvSpPr>
          <p:cNvPr id="4" name="ZoneTexte 3"/>
          <p:cNvSpPr txBox="1"/>
          <p:nvPr/>
        </p:nvSpPr>
        <p:spPr>
          <a:xfrm>
            <a:off x="285720" y="5689603"/>
            <a:ext cx="4572032" cy="954107"/>
          </a:xfrm>
          <a:prstGeom prst="rect">
            <a:avLst/>
          </a:prstGeom>
          <a:noFill/>
        </p:spPr>
        <p:txBody>
          <a:bodyPr wrap="square" rtlCol="0">
            <a:spAutoFit/>
          </a:bodyPr>
          <a:lstStyle/>
          <a:p>
            <a:r>
              <a:rPr lang="fr-FR" sz="1400" dirty="0" smtClean="0">
                <a:solidFill>
                  <a:schemeClr val="bg1"/>
                </a:solidFill>
                <a:latin typeface="Bookman Old Style" pitchFamily="18" charset="0"/>
              </a:rPr>
              <a:t>Belle </a:t>
            </a:r>
            <a:r>
              <a:rPr lang="fr-FR" sz="1400" dirty="0">
                <a:solidFill>
                  <a:schemeClr val="bg1"/>
                </a:solidFill>
                <a:latin typeface="Bookman Old Style" pitchFamily="18" charset="0"/>
              </a:rPr>
              <a:t>Pallas ! Laisse-moi ta fameuse égide.</a:t>
            </a:r>
            <a:br>
              <a:rPr lang="fr-FR" sz="1400" dirty="0">
                <a:solidFill>
                  <a:schemeClr val="bg1"/>
                </a:solidFill>
                <a:latin typeface="Bookman Old Style" pitchFamily="18" charset="0"/>
              </a:rPr>
            </a:br>
            <a:r>
              <a:rPr lang="fr-FR" sz="1400" dirty="0">
                <a:solidFill>
                  <a:schemeClr val="bg1"/>
                </a:solidFill>
                <a:latin typeface="Bookman Old Style" pitchFamily="18" charset="0"/>
              </a:rPr>
              <a:t>Pourquoi poète ? Pour me protéger du vide, </a:t>
            </a:r>
            <a:br>
              <a:rPr lang="fr-FR" sz="1400" dirty="0">
                <a:solidFill>
                  <a:schemeClr val="bg1"/>
                </a:solidFill>
                <a:latin typeface="Bookman Old Style" pitchFamily="18" charset="0"/>
              </a:rPr>
            </a:br>
            <a:r>
              <a:rPr lang="fr-FR" sz="1400" dirty="0">
                <a:solidFill>
                  <a:schemeClr val="bg1"/>
                </a:solidFill>
                <a:latin typeface="Bookman Old Style" pitchFamily="18" charset="0"/>
              </a:rPr>
              <a:t>Qui menace l’Unique lumière de la raison, </a:t>
            </a:r>
            <a:br>
              <a:rPr lang="fr-FR" sz="1400" dirty="0">
                <a:solidFill>
                  <a:schemeClr val="bg1"/>
                </a:solidFill>
                <a:latin typeface="Bookman Old Style" pitchFamily="18" charset="0"/>
              </a:rPr>
            </a:br>
            <a:r>
              <a:rPr lang="fr-FR" sz="1400" dirty="0">
                <a:solidFill>
                  <a:schemeClr val="bg1"/>
                </a:solidFill>
                <a:latin typeface="Bookman Old Style" pitchFamily="18" charset="0"/>
              </a:rPr>
              <a:t>De l’amour, de la sagesse et de la passion</a:t>
            </a:r>
            <a:r>
              <a:rPr lang="fr-FR" sz="1400" dirty="0" smtClean="0">
                <a:solidFill>
                  <a:schemeClr val="bg1"/>
                </a:solidFill>
                <a:latin typeface="Bookman Old Style" pitchFamily="18" charset="0"/>
              </a:rPr>
              <a:t>.</a:t>
            </a:r>
            <a:endParaRPr lang="fr-FR" sz="1400" dirty="0">
              <a:solidFill>
                <a:schemeClr val="bg1"/>
              </a:solidFill>
              <a:latin typeface="Bookman Old Style" pitchFamily="18" charset="0"/>
            </a:endParaRPr>
          </a:p>
        </p:txBody>
      </p:sp>
      <p:sp>
        <p:nvSpPr>
          <p:cNvPr id="3" name="ZoneTexte 2"/>
          <p:cNvSpPr txBox="1"/>
          <p:nvPr/>
        </p:nvSpPr>
        <p:spPr>
          <a:xfrm>
            <a:off x="4643438" y="71414"/>
            <a:ext cx="4214810" cy="338554"/>
          </a:xfrm>
          <a:prstGeom prst="rect">
            <a:avLst/>
          </a:prstGeom>
          <a:noFill/>
        </p:spPr>
        <p:txBody>
          <a:bodyPr wrap="square" rtlCol="0">
            <a:spAutoFit/>
          </a:bodyPr>
          <a:lstStyle/>
          <a:p>
            <a:r>
              <a:rPr lang="fr-FR" sz="1600" b="1" dirty="0" smtClean="0">
                <a:solidFill>
                  <a:schemeClr val="bg1"/>
                </a:solidFill>
                <a:latin typeface="Bookman Old Style" pitchFamily="18" charset="0"/>
              </a:rPr>
              <a:t>MYSTÈRES ET SOIRÉES ÉPHÉMÈRES</a:t>
            </a:r>
            <a:endParaRPr lang="fr-FR" sz="1600" dirty="0">
              <a:solidFill>
                <a:schemeClr val="bg1"/>
              </a:solidFill>
            </a:endParaRPr>
          </a:p>
        </p:txBody>
      </p:sp>
      <p:sp>
        <p:nvSpPr>
          <p:cNvPr id="5" name="ZoneTexte 4"/>
          <p:cNvSpPr txBox="1"/>
          <p:nvPr/>
        </p:nvSpPr>
        <p:spPr>
          <a:xfrm>
            <a:off x="4143372" y="500042"/>
            <a:ext cx="4714908" cy="954107"/>
          </a:xfrm>
          <a:prstGeom prst="rect">
            <a:avLst/>
          </a:prstGeom>
          <a:noFill/>
        </p:spPr>
        <p:txBody>
          <a:bodyPr wrap="square" rtlCol="0">
            <a:spAutoFit/>
          </a:bodyPr>
          <a:lstStyle/>
          <a:p>
            <a:r>
              <a:rPr lang="fr-FR" sz="1400" dirty="0" smtClean="0">
                <a:solidFill>
                  <a:schemeClr val="bg1"/>
                </a:solidFill>
                <a:latin typeface="Bookman Old Style" pitchFamily="18" charset="0"/>
              </a:rPr>
              <a:t>Je voyageais entre les vagues d’un tapis gris.</a:t>
            </a:r>
            <a:br>
              <a:rPr lang="fr-FR" sz="1400" dirty="0" smtClean="0">
                <a:solidFill>
                  <a:schemeClr val="bg1"/>
                </a:solidFill>
                <a:latin typeface="Bookman Old Style" pitchFamily="18" charset="0"/>
              </a:rPr>
            </a:br>
            <a:r>
              <a:rPr lang="fr-FR" sz="1400" dirty="0" smtClean="0">
                <a:solidFill>
                  <a:schemeClr val="bg1"/>
                </a:solidFill>
                <a:latin typeface="Bookman Old Style" pitchFamily="18" charset="0"/>
              </a:rPr>
              <a:t>Les vents berçaient mon bateau de papier.</a:t>
            </a:r>
            <a:br>
              <a:rPr lang="fr-FR" sz="1400" dirty="0" smtClean="0">
                <a:solidFill>
                  <a:schemeClr val="bg1"/>
                </a:solidFill>
                <a:latin typeface="Bookman Old Style" pitchFamily="18" charset="0"/>
              </a:rPr>
            </a:br>
            <a:r>
              <a:rPr lang="fr-FR" sz="1400" dirty="0" smtClean="0">
                <a:solidFill>
                  <a:schemeClr val="bg1"/>
                </a:solidFill>
                <a:latin typeface="Bookman Old Style" pitchFamily="18" charset="0"/>
              </a:rPr>
              <a:t>Je ramais, lentement, avec un vieux tamis, </a:t>
            </a:r>
            <a:br>
              <a:rPr lang="fr-FR" sz="1400" dirty="0" smtClean="0">
                <a:solidFill>
                  <a:schemeClr val="bg1"/>
                </a:solidFill>
                <a:latin typeface="Bookman Old Style" pitchFamily="18" charset="0"/>
              </a:rPr>
            </a:br>
            <a:r>
              <a:rPr lang="fr-FR" sz="1400" dirty="0" smtClean="0">
                <a:solidFill>
                  <a:schemeClr val="bg1"/>
                </a:solidFill>
                <a:latin typeface="Bookman Old Style" pitchFamily="18" charset="0"/>
              </a:rPr>
              <a:t>Et les Douze étoiles m’éclairaient le sentier.</a:t>
            </a:r>
            <a:endParaRPr lang="fr-FR" sz="1400" dirty="0">
              <a:solidFill>
                <a:schemeClr val="bg1"/>
              </a:solidFill>
            </a:endParaRPr>
          </a:p>
        </p:txBody>
      </p:sp>
      <p:sp>
        <p:nvSpPr>
          <p:cNvPr id="6" name="ZoneTexte 5"/>
          <p:cNvSpPr txBox="1"/>
          <p:nvPr/>
        </p:nvSpPr>
        <p:spPr>
          <a:xfrm>
            <a:off x="3571868" y="1500174"/>
            <a:ext cx="4714908" cy="954107"/>
          </a:xfrm>
          <a:prstGeom prst="rect">
            <a:avLst/>
          </a:prstGeom>
          <a:noFill/>
        </p:spPr>
        <p:txBody>
          <a:bodyPr wrap="square" rtlCol="0">
            <a:spAutoFit/>
          </a:bodyPr>
          <a:lstStyle/>
          <a:p>
            <a:r>
              <a:rPr lang="fr-FR" sz="1400" dirty="0" smtClean="0">
                <a:solidFill>
                  <a:schemeClr val="bg1"/>
                </a:solidFill>
                <a:latin typeface="Bookman Old Style" pitchFamily="18" charset="0"/>
              </a:rPr>
              <a:t>Je savais, je tournais dans un Cercle infini.</a:t>
            </a:r>
            <a:br>
              <a:rPr lang="fr-FR" sz="1400" dirty="0" smtClean="0">
                <a:solidFill>
                  <a:schemeClr val="bg1"/>
                </a:solidFill>
                <a:latin typeface="Bookman Old Style" pitchFamily="18" charset="0"/>
              </a:rPr>
            </a:br>
            <a:r>
              <a:rPr lang="fr-FR" sz="1400" dirty="0" smtClean="0">
                <a:solidFill>
                  <a:schemeClr val="bg1"/>
                </a:solidFill>
                <a:latin typeface="Bookman Old Style" pitchFamily="18" charset="0"/>
              </a:rPr>
              <a:t>Je savais que mon bateau de papier coulait.</a:t>
            </a:r>
            <a:br>
              <a:rPr lang="fr-FR" sz="1400" dirty="0" smtClean="0">
                <a:solidFill>
                  <a:schemeClr val="bg1"/>
                </a:solidFill>
                <a:latin typeface="Bookman Old Style" pitchFamily="18" charset="0"/>
              </a:rPr>
            </a:br>
            <a:r>
              <a:rPr lang="fr-FR" sz="1400" dirty="0" smtClean="0">
                <a:solidFill>
                  <a:schemeClr val="bg1"/>
                </a:solidFill>
                <a:latin typeface="Bookman Old Style" pitchFamily="18" charset="0"/>
              </a:rPr>
              <a:t>Je sanglotais de peur, car la mort et la vie, </a:t>
            </a:r>
            <a:br>
              <a:rPr lang="fr-FR" sz="1400" dirty="0" smtClean="0">
                <a:solidFill>
                  <a:schemeClr val="bg1"/>
                </a:solidFill>
                <a:latin typeface="Bookman Old Style" pitchFamily="18" charset="0"/>
              </a:rPr>
            </a:br>
            <a:r>
              <a:rPr lang="fr-FR" sz="1400" dirty="0" smtClean="0">
                <a:solidFill>
                  <a:schemeClr val="bg1"/>
                </a:solidFill>
                <a:latin typeface="Bookman Old Style" pitchFamily="18" charset="0"/>
              </a:rPr>
              <a:t>Devant mon corps gémissant, se battaient.</a:t>
            </a:r>
            <a:endParaRPr lang="fr-FR" sz="1400" dirty="0">
              <a:solidFill>
                <a:schemeClr val="bg1"/>
              </a:solidFill>
            </a:endParaRPr>
          </a:p>
        </p:txBody>
      </p:sp>
      <p:sp>
        <p:nvSpPr>
          <p:cNvPr id="7" name="ZoneTexte 6"/>
          <p:cNvSpPr txBox="1"/>
          <p:nvPr/>
        </p:nvSpPr>
        <p:spPr>
          <a:xfrm>
            <a:off x="2928926" y="2500306"/>
            <a:ext cx="4714908" cy="954107"/>
          </a:xfrm>
          <a:prstGeom prst="rect">
            <a:avLst/>
          </a:prstGeom>
          <a:noFill/>
        </p:spPr>
        <p:txBody>
          <a:bodyPr wrap="square" rtlCol="0">
            <a:spAutoFit/>
          </a:bodyPr>
          <a:lstStyle/>
          <a:p>
            <a:r>
              <a:rPr lang="fr-FR" sz="1400" dirty="0" smtClean="0">
                <a:solidFill>
                  <a:schemeClr val="bg1"/>
                </a:solidFill>
                <a:latin typeface="Bookman Old Style" pitchFamily="18" charset="0"/>
              </a:rPr>
              <a:t>Soudain, elle était apparue de l’obscurité, </a:t>
            </a:r>
            <a:br>
              <a:rPr lang="fr-FR" sz="1400" dirty="0" smtClean="0">
                <a:solidFill>
                  <a:schemeClr val="bg1"/>
                </a:solidFill>
                <a:latin typeface="Bookman Old Style" pitchFamily="18" charset="0"/>
              </a:rPr>
            </a:br>
            <a:r>
              <a:rPr lang="fr-FR" sz="1400" dirty="0" smtClean="0">
                <a:solidFill>
                  <a:schemeClr val="bg1"/>
                </a:solidFill>
                <a:latin typeface="Bookman Old Style" pitchFamily="18" charset="0"/>
              </a:rPr>
              <a:t>Aussi resplendissante qu’une pierre de jade.</a:t>
            </a:r>
            <a:br>
              <a:rPr lang="fr-FR" sz="1400" dirty="0" smtClean="0">
                <a:solidFill>
                  <a:schemeClr val="bg1"/>
                </a:solidFill>
                <a:latin typeface="Bookman Old Style" pitchFamily="18" charset="0"/>
              </a:rPr>
            </a:br>
            <a:r>
              <a:rPr lang="fr-FR" sz="1400" dirty="0" smtClean="0">
                <a:solidFill>
                  <a:schemeClr val="bg1"/>
                </a:solidFill>
                <a:latin typeface="Bookman Old Style" pitchFamily="18" charset="0"/>
              </a:rPr>
              <a:t>Les vents s’étaient arrêtés, le ciel illuminé, </a:t>
            </a:r>
            <a:br>
              <a:rPr lang="fr-FR" sz="1400" dirty="0" smtClean="0">
                <a:solidFill>
                  <a:schemeClr val="bg1"/>
                </a:solidFill>
                <a:latin typeface="Bookman Old Style" pitchFamily="18" charset="0"/>
              </a:rPr>
            </a:br>
            <a:r>
              <a:rPr lang="fr-FR" sz="1400" dirty="0" smtClean="0">
                <a:solidFill>
                  <a:schemeClr val="bg1"/>
                </a:solidFill>
                <a:latin typeface="Bookman Old Style" pitchFamily="18" charset="0"/>
              </a:rPr>
              <a:t>De sa beauté, mon cœur battait la chamade.</a:t>
            </a:r>
            <a:endParaRPr lang="fr-FR" sz="1400" dirty="0">
              <a:solidFill>
                <a:schemeClr val="bg1"/>
              </a:solidFill>
            </a:endParaRPr>
          </a:p>
        </p:txBody>
      </p:sp>
      <p:sp>
        <p:nvSpPr>
          <p:cNvPr id="8" name="ZoneTexte 7"/>
          <p:cNvSpPr txBox="1"/>
          <p:nvPr/>
        </p:nvSpPr>
        <p:spPr>
          <a:xfrm>
            <a:off x="2071670" y="3571876"/>
            <a:ext cx="4714908" cy="954107"/>
          </a:xfrm>
          <a:prstGeom prst="rect">
            <a:avLst/>
          </a:prstGeom>
          <a:noFill/>
        </p:spPr>
        <p:txBody>
          <a:bodyPr wrap="square" rtlCol="0">
            <a:spAutoFit/>
          </a:bodyPr>
          <a:lstStyle/>
          <a:p>
            <a:r>
              <a:rPr lang="fr-FR" sz="1400" dirty="0" smtClean="0">
                <a:solidFill>
                  <a:schemeClr val="bg1"/>
                </a:solidFill>
                <a:latin typeface="Bookman Old Style" pitchFamily="18" charset="0"/>
              </a:rPr>
              <a:t>La lune m’avait lancé Trois rayons argentés ; </a:t>
            </a:r>
            <a:br>
              <a:rPr lang="fr-FR" sz="1400" dirty="0" smtClean="0">
                <a:solidFill>
                  <a:schemeClr val="bg1"/>
                </a:solidFill>
                <a:latin typeface="Bookman Old Style" pitchFamily="18" charset="0"/>
              </a:rPr>
            </a:br>
            <a:r>
              <a:rPr lang="fr-FR" sz="1400" dirty="0" smtClean="0">
                <a:solidFill>
                  <a:schemeClr val="bg1"/>
                </a:solidFill>
                <a:latin typeface="Bookman Old Style" pitchFamily="18" charset="0"/>
              </a:rPr>
              <a:t>Deux me caressaient tendrement le visage, </a:t>
            </a:r>
            <a:br>
              <a:rPr lang="fr-FR" sz="1400" dirty="0" smtClean="0">
                <a:solidFill>
                  <a:schemeClr val="bg1"/>
                </a:solidFill>
                <a:latin typeface="Bookman Old Style" pitchFamily="18" charset="0"/>
              </a:rPr>
            </a:br>
            <a:r>
              <a:rPr lang="fr-FR" sz="1400" dirty="0" smtClean="0">
                <a:solidFill>
                  <a:schemeClr val="bg1"/>
                </a:solidFill>
                <a:latin typeface="Bookman Old Style" pitchFamily="18" charset="0"/>
              </a:rPr>
              <a:t>Et le Dernier rai, auquel je m’étais agrippé, </a:t>
            </a:r>
            <a:br>
              <a:rPr lang="fr-FR" sz="1400" dirty="0" smtClean="0">
                <a:solidFill>
                  <a:schemeClr val="bg1"/>
                </a:solidFill>
                <a:latin typeface="Bookman Old Style" pitchFamily="18" charset="0"/>
              </a:rPr>
            </a:br>
            <a:r>
              <a:rPr lang="fr-FR" sz="1400" dirty="0" smtClean="0">
                <a:solidFill>
                  <a:schemeClr val="bg1"/>
                </a:solidFill>
                <a:latin typeface="Bookman Old Style" pitchFamily="18" charset="0"/>
              </a:rPr>
              <a:t>Me montait, je voyageais dans les nuages.</a:t>
            </a:r>
            <a:endParaRPr lang="fr-FR" sz="1400" dirty="0">
              <a:solidFill>
                <a:schemeClr val="bg1"/>
              </a:solidFill>
            </a:endParaRPr>
          </a:p>
        </p:txBody>
      </p:sp>
      <p:sp>
        <p:nvSpPr>
          <p:cNvPr id="9" name="ZoneTexte 8"/>
          <p:cNvSpPr txBox="1"/>
          <p:nvPr/>
        </p:nvSpPr>
        <p:spPr>
          <a:xfrm>
            <a:off x="1142976" y="4643446"/>
            <a:ext cx="4786346" cy="954107"/>
          </a:xfrm>
          <a:prstGeom prst="rect">
            <a:avLst/>
          </a:prstGeom>
          <a:noFill/>
        </p:spPr>
        <p:txBody>
          <a:bodyPr wrap="square" rtlCol="0">
            <a:spAutoFit/>
          </a:bodyPr>
          <a:lstStyle/>
          <a:p>
            <a:r>
              <a:rPr lang="fr-FR" sz="1400" dirty="0" smtClean="0">
                <a:solidFill>
                  <a:schemeClr val="bg1"/>
                </a:solidFill>
                <a:latin typeface="Bookman Old Style" pitchFamily="18" charset="0"/>
              </a:rPr>
              <a:t>Lune, miracle de notre puissant Créateur, </a:t>
            </a:r>
            <a:br>
              <a:rPr lang="fr-FR" sz="1400" dirty="0" smtClean="0">
                <a:solidFill>
                  <a:schemeClr val="bg1"/>
                </a:solidFill>
                <a:latin typeface="Bookman Old Style" pitchFamily="18" charset="0"/>
              </a:rPr>
            </a:br>
            <a:r>
              <a:rPr lang="fr-FR" sz="1400" dirty="0" smtClean="0">
                <a:solidFill>
                  <a:schemeClr val="bg1"/>
                </a:solidFill>
                <a:latin typeface="Bookman Old Style" pitchFamily="18" charset="0"/>
              </a:rPr>
              <a:t>Tu as coloré mon cœur, telle une saxifrage, </a:t>
            </a:r>
            <a:br>
              <a:rPr lang="fr-FR" sz="1400" dirty="0" smtClean="0">
                <a:solidFill>
                  <a:schemeClr val="bg1"/>
                </a:solidFill>
                <a:latin typeface="Bookman Old Style" pitchFamily="18" charset="0"/>
              </a:rPr>
            </a:br>
            <a:r>
              <a:rPr lang="fr-FR" sz="1400" dirty="0" smtClean="0">
                <a:solidFill>
                  <a:schemeClr val="bg1"/>
                </a:solidFill>
                <a:latin typeface="Bookman Old Style" pitchFamily="18" charset="0"/>
              </a:rPr>
              <a:t>De tes Doubles faces, Noirceur et blancheur, </a:t>
            </a:r>
            <a:br>
              <a:rPr lang="fr-FR" sz="1400" dirty="0" smtClean="0">
                <a:solidFill>
                  <a:schemeClr val="bg1"/>
                </a:solidFill>
                <a:latin typeface="Bookman Old Style" pitchFamily="18" charset="0"/>
              </a:rPr>
            </a:br>
            <a:r>
              <a:rPr lang="fr-FR" sz="1400" dirty="0" smtClean="0">
                <a:solidFill>
                  <a:schemeClr val="bg1"/>
                </a:solidFill>
                <a:latin typeface="Bookman Old Style" pitchFamily="18" charset="0"/>
              </a:rPr>
              <a:t>Tu m’as sauvé de cet effroyable naufrage.</a:t>
            </a:r>
            <a:endParaRPr lang="fr-FR" sz="14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173</Words>
  <Application>Microsoft Office PowerPoint</Application>
  <PresentationFormat>Affichage à l'écran (4:3)</PresentationFormat>
  <Paragraphs>63</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Diapositive 1</vt:lpstr>
      <vt:lpstr>Diapositive 2</vt:lpstr>
      <vt:lpstr>Diapositive 3</vt:lpstr>
      <vt:lpstr>Diapositive 4</vt:lpstr>
      <vt:lpstr>Diapositive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Mounir</dc:creator>
  <cp:lastModifiedBy>Mounir</cp:lastModifiedBy>
  <cp:revision>19</cp:revision>
  <dcterms:created xsi:type="dcterms:W3CDTF">2010-05-11T21:25:08Z</dcterms:created>
  <dcterms:modified xsi:type="dcterms:W3CDTF">2010-05-18T07:11:26Z</dcterms:modified>
</cp:coreProperties>
</file>